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861" r:id="rId2"/>
    <p:sldId id="393" r:id="rId3"/>
    <p:sldId id="1926" r:id="rId4"/>
    <p:sldId id="1879" r:id="rId5"/>
    <p:sldId id="1907" r:id="rId6"/>
    <p:sldId id="1922" r:id="rId7"/>
    <p:sldId id="1910" r:id="rId8"/>
    <p:sldId id="1923" r:id="rId9"/>
    <p:sldId id="1895" r:id="rId10"/>
    <p:sldId id="1919" r:id="rId11"/>
    <p:sldId id="1896" r:id="rId12"/>
    <p:sldId id="1920" r:id="rId13"/>
    <p:sldId id="1706" r:id="rId14"/>
    <p:sldId id="1924" r:id="rId15"/>
    <p:sldId id="919" r:id="rId16"/>
  </p:sldIdLst>
  <p:sldSz cx="12192000" cy="6858000"/>
  <p:notesSz cx="6858000" cy="9144000"/>
  <p:embeddedFontLst>
    <p:embeddedFont>
      <p:font typeface="等线" panose="02010600030101010101" pitchFamily="2" charset="-122"/>
      <p:regular r:id="rId19"/>
      <p:bold r:id="rId20"/>
    </p:embeddedFont>
    <p:embeddedFont>
      <p:font typeface="微软雅黑" panose="020B0503020204020204" pitchFamily="34" charset="-122"/>
      <p:regular r:id="rId21"/>
      <p:bold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89B3057-3084-4542-B238-2D465B41A43D}">
          <p14:sldIdLst>
            <p14:sldId id="861"/>
            <p14:sldId id="393"/>
            <p14:sldId id="1926"/>
            <p14:sldId id="1879"/>
            <p14:sldId id="1907"/>
            <p14:sldId id="1922"/>
            <p14:sldId id="1910"/>
            <p14:sldId id="1923"/>
            <p14:sldId id="1895"/>
            <p14:sldId id="1919"/>
            <p14:sldId id="1896"/>
            <p14:sldId id="1920"/>
            <p14:sldId id="1706"/>
            <p14:sldId id="1924"/>
            <p14:sldId id="9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10" userDrawn="1">
          <p15:clr>
            <a:srgbClr val="A4A3A4"/>
          </p15:clr>
        </p15:guide>
        <p15:guide id="3" orient="horz" pos="2198" userDrawn="1">
          <p15:clr>
            <a:srgbClr val="A4A3A4"/>
          </p15:clr>
        </p15:guide>
        <p15:guide id="4" pos="3842" userDrawn="1">
          <p15:clr>
            <a:srgbClr val="A4A3A4"/>
          </p15:clr>
        </p15:guide>
        <p15:guide id="5" pos="377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8212" initials="2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DA83"/>
    <a:srgbClr val="EF8E84"/>
    <a:srgbClr val="D3ECB9"/>
    <a:srgbClr val="98A1E9"/>
    <a:srgbClr val="1F74AD"/>
    <a:srgbClr val="FFFFFF"/>
    <a:srgbClr val="838EE3"/>
    <a:srgbClr val="B2BC0E"/>
    <a:srgbClr val="96A0E8"/>
    <a:srgbClr val="FAE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3" autoAdjust="0"/>
    <p:restoredTop sz="50450" autoAdjust="0"/>
  </p:normalViewPr>
  <p:slideViewPr>
    <p:cSldViewPr snapToGrid="0" showGuides="1">
      <p:cViewPr>
        <p:scale>
          <a:sx n="75" d="100"/>
          <a:sy n="75" d="100"/>
        </p:scale>
        <p:origin x="1248" y="36"/>
      </p:cViewPr>
      <p:guideLst>
        <p:guide orient="horz" pos="2160"/>
        <p:guide pos="3710"/>
        <p:guide orient="horz" pos="2198"/>
        <p:guide pos="3842"/>
        <p:guide pos="37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Times New Roman" panose="02020603050405020304" pitchFamily="18" charset="0"/>
              </a:rPr>
              <a:t>2024/10/10</a:t>
            </a:fld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Times New Roman" panose="02020603050405020304" pitchFamily="18" charset="0"/>
              </a:rPr>
              <a:t>‹#›</a:t>
            </a:fld>
            <a:endParaRPr lang="zh-CN" altLang="en-US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Times New Roman" panose="02020603050405020304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ADC918EC-BEA4-4F16-81B3-5D34DE8D6012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Times New Roman" panose="02020603050405020304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AD3DE394-BA80-477B-906E-8B4262DC0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Times New Roman" panose="02020603050405020304" pitchFamily="18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Times New Roman" panose="02020603050405020304" pitchFamily="18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Times New Roman" panose="02020603050405020304" pitchFamily="18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ynamic3dgaussians.github.io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8517449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4FF95-B1C6-4718-B79A-935AE4685E35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8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https://donydchen.github.io/mvsplat/</a:t>
            </a:r>
          </a:p>
          <a:p>
            <a:r>
              <a:rPr lang="en-US" altLang="zh-CN" dirty="0"/>
              <a:t>752 python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257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612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https://wild-gaussians.github.io/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285 python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cuda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c++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NIPS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119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937F18-F256-47D9-BA42-21CD7F6AB63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lnSpc>
                <a:spcPct val="110000"/>
              </a:lnSpc>
              <a:buFont typeface="Times New Roman" panose="02020603050405020304" pitchFamily="18" charset="0"/>
              <a:buNone/>
            </a:pPr>
            <a:r>
              <a:rPr lang="zh-CN" altLang="en-US" dirty="0"/>
              <a:t>参考</a:t>
            </a:r>
            <a:r>
              <a:rPr lang="en-US" altLang="zh-CN" dirty="0"/>
              <a:t>3DGS</a:t>
            </a:r>
            <a:r>
              <a:rPr lang="zh-CN" altLang="en-US" dirty="0"/>
              <a:t>综述：</a:t>
            </a:r>
            <a:endParaRPr lang="en-US" altLang="zh-CN" dirty="0"/>
          </a:p>
          <a:p>
            <a:pPr indent="0">
              <a:lnSpc>
                <a:spcPct val="110000"/>
              </a:lnSpc>
              <a:buFont typeface="Times New Roman" panose="02020603050405020304" pitchFamily="18" charset="0"/>
              <a:buNone/>
            </a:pPr>
            <a:r>
              <a:rPr lang="en-US" altLang="zh-CN" dirty="0"/>
              <a:t>Gaussian Splatting: 3D Reconstruction and Novel View Synthesis: A Review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54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lnSpc>
                <a:spcPct val="110000"/>
              </a:lnSpc>
              <a:buFont typeface="Times New Roman" panose="02020603050405020304" pitchFamily="18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dynamic3dgaussians.github.io</a:t>
            </a:r>
            <a:endParaRPr lang="en-US" altLang="zh-CN" dirty="0"/>
          </a:p>
          <a:p>
            <a:r>
              <a:rPr lang="en-US" altLang="zh-CN" dirty="0"/>
              <a:t>1.9k python</a:t>
            </a:r>
          </a:p>
          <a:p>
            <a:r>
              <a:rPr lang="en-US" altLang="zh-CN" b="1" dirty="0"/>
              <a:t>International Conference on 3D Vision</a:t>
            </a:r>
            <a:r>
              <a:rPr lang="zh-CN" altLang="en-US" dirty="0"/>
              <a:t>（</a:t>
            </a:r>
            <a:r>
              <a:rPr lang="en-US" altLang="zh-CN" dirty="0"/>
              <a:t>3DV 2024</a:t>
            </a:r>
            <a:r>
              <a:rPr lang="zh-CN" altLang="en-US" dirty="0"/>
              <a:t>）</a:t>
            </a:r>
            <a:r>
              <a:rPr lang="en-US" altLang="zh-CN" dirty="0"/>
              <a:t>CCF C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591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67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hlinkClick r:id="rId3"/>
              </a:rPr>
              <a:t>https://ingra14m.github.io/Deformable-Gaussians/</a:t>
            </a:r>
          </a:p>
          <a:p>
            <a:r>
              <a:rPr lang="en-US" altLang="zh-CN" b="0" dirty="0">
                <a:hlinkClick r:id="rId3"/>
              </a:rPr>
              <a:t>CVPR 2024</a:t>
            </a:r>
            <a:r>
              <a:rPr lang="zh-CN" altLang="en-US" b="0" dirty="0">
                <a:hlinkClick r:id="rId3"/>
              </a:rPr>
              <a:t>满分论文：浙大提出基于可变形三维高斯的高质量单目动态重建新方法 </a:t>
            </a:r>
            <a:r>
              <a:rPr lang="en-US" altLang="zh-CN" b="0" dirty="0">
                <a:hlinkClick r:id="rId3"/>
              </a:rPr>
              <a:t>- </a:t>
            </a:r>
            <a:r>
              <a:rPr lang="zh-CN" altLang="en-US" b="0" dirty="0">
                <a:hlinkClick r:id="rId3"/>
              </a:rPr>
              <a:t>知乎 </a:t>
            </a:r>
            <a:r>
              <a:rPr lang="en-US" altLang="zh-CN" b="0" dirty="0">
                <a:hlinkClick r:id="rId3"/>
              </a:rPr>
              <a:t>(zhihu.com)</a:t>
            </a:r>
            <a:endParaRPr lang="en-US" altLang="zh-CN" b="0" dirty="0"/>
          </a:p>
          <a:p>
            <a:r>
              <a:rPr lang="en-US" altLang="zh-CN" b="0" dirty="0"/>
              <a:t>885 python</a:t>
            </a:r>
          </a:p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38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97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https://niujinshuchong.github.io/mip-splatting/</a:t>
            </a:r>
          </a:p>
          <a:p>
            <a:r>
              <a:rPr lang="en-US" altLang="zh-CN" dirty="0"/>
              <a:t>1k python </a:t>
            </a:r>
            <a:r>
              <a:rPr lang="en-US" altLang="zh-CN" dirty="0" err="1"/>
              <a:t>cuda</a:t>
            </a:r>
            <a:r>
              <a:rPr lang="en-US" altLang="zh-CN" dirty="0"/>
              <a:t> </a:t>
            </a:r>
            <a:r>
              <a:rPr lang="en-US" altLang="zh-CN" dirty="0" err="1"/>
              <a:t>c++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E394-BA80-477B-906E-8B4262DC0ED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34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FE38-503D-4C4B-8129-C37EA38FA6F0}" type="datetimeFigureOut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2024/10/10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BB00F-8F08-4A10-ADE5-658EB5AB996D}" type="slidenum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grpSp>
        <p:nvGrpSpPr>
          <p:cNvPr id="6" name="标题"/>
          <p:cNvGrpSpPr/>
          <p:nvPr userDrawn="1"/>
        </p:nvGrpSpPr>
        <p:grpSpPr>
          <a:xfrm>
            <a:off x="0" y="-1"/>
            <a:ext cx="12192000" cy="728663"/>
            <a:chOff x="0" y="-1"/>
            <a:chExt cx="12192000" cy="728663"/>
          </a:xfrm>
        </p:grpSpPr>
        <p:sp>
          <p:nvSpPr>
            <p:cNvPr id="7" name="打底色块"/>
            <p:cNvSpPr/>
            <p:nvPr/>
          </p:nvSpPr>
          <p:spPr>
            <a:xfrm>
              <a:off x="0" y="-1"/>
              <a:ext cx="12192000" cy="72866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pic>
          <p:nvPicPr>
            <p:cNvPr id="8" name="西北工业大学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0240059" y="169864"/>
              <a:ext cx="1546127" cy="388933"/>
            </a:xfrm>
            <a:prstGeom prst="rect">
              <a:avLst/>
            </a:prstGeom>
          </p:spPr>
        </p:pic>
        <p:pic>
          <p:nvPicPr>
            <p:cNvPr id="9" name="校徽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9627016" y="119639"/>
              <a:ext cx="490134" cy="489382"/>
            </a:xfrm>
            <a:prstGeom prst="rect">
              <a:avLst/>
            </a:prstGeom>
          </p:spPr>
        </p:pic>
      </p:grpSp>
      <p:sp>
        <p:nvSpPr>
          <p:cNvPr id="11" name="标题 28"/>
          <p:cNvSpPr>
            <a:spLocks noGrp="1"/>
          </p:cNvSpPr>
          <p:nvPr>
            <p:ph type="title"/>
          </p:nvPr>
        </p:nvSpPr>
        <p:spPr>
          <a:xfrm>
            <a:off x="1003300" y="109001"/>
            <a:ext cx="8500807" cy="498022"/>
          </a:xfrm>
        </p:spPr>
        <p:txBody>
          <a:bodyPr>
            <a:normAutofit/>
          </a:bodyPr>
          <a:lstStyle>
            <a:lvl1pPr>
              <a:defRPr kumimoji="0" lang="zh-CN" altLang="en-US" sz="28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FE38-503D-4C4B-8129-C37EA38FA6F0}" type="datetimeFigureOut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2024/10/10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BB00F-8F08-4A10-ADE5-658EB5AB996D}" type="slidenum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14" name="标题 28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>
            <a:lvl1pPr>
              <a:defRPr kumimoji="0" lang="zh-CN" altLang="en-US" sz="2800" b="1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9972920" y="289248"/>
            <a:ext cx="2219080" cy="538397"/>
            <a:chOff x="9846796" y="286695"/>
            <a:chExt cx="2345202" cy="568997"/>
          </a:xfrm>
        </p:grpSpPr>
        <p:sp>
          <p:nvSpPr>
            <p:cNvPr id="16" name="打底色块"/>
            <p:cNvSpPr/>
            <p:nvPr userDrawn="1"/>
          </p:nvSpPr>
          <p:spPr>
            <a:xfrm>
              <a:off x="9846796" y="286695"/>
              <a:ext cx="2345202" cy="568997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pic>
          <p:nvPicPr>
            <p:cNvPr id="17" name="西北工业大学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10501316" y="376728"/>
              <a:ext cx="1546127" cy="388933"/>
            </a:xfrm>
            <a:prstGeom prst="rect">
              <a:avLst/>
            </a:prstGeom>
          </p:spPr>
        </p:pic>
        <p:pic>
          <p:nvPicPr>
            <p:cNvPr id="18" name="校徽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9888273" y="326503"/>
              <a:ext cx="490134" cy="489382"/>
            </a:xfrm>
            <a:prstGeom prst="rect">
              <a:avLst/>
            </a:prstGeom>
          </p:spPr>
        </p:pic>
      </p:grpSp>
      <p:sp>
        <p:nvSpPr>
          <p:cNvPr id="21" name="right-arrowheads_44810"/>
          <p:cNvSpPr>
            <a:spLocks noChangeAspect="1"/>
          </p:cNvSpPr>
          <p:nvPr userDrawn="1"/>
        </p:nvSpPr>
        <p:spPr bwMode="auto">
          <a:xfrm>
            <a:off x="849298" y="376716"/>
            <a:ext cx="373781" cy="365125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FD7FE38-503D-4C4B-8129-C37EA38FA6F0}" type="datetimeFigureOut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2024/10/10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3EBB00F-8F08-4A10-ADE5-658EB5AB996D}" type="slidenum">
              <a:rPr lang="zh-CN" altLang="en-US" smtClean="0">
                <a:solidFill>
                  <a:srgbClr val="454245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21" y="2011074"/>
            <a:ext cx="5463786" cy="30741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72310" y="3023241"/>
            <a:ext cx="4464496" cy="4571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972310" y="4077072"/>
            <a:ext cx="4464496" cy="4571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 rot="5400000">
            <a:off x="6527118" y="3514152"/>
            <a:ext cx="3096343" cy="4571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 rot="5400000">
            <a:off x="7633525" y="3514152"/>
            <a:ext cx="3096343" cy="4571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 rot="5400000">
            <a:off x="8785654" y="3514153"/>
            <a:ext cx="3096344" cy="4571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496675" y="1997224"/>
            <a:ext cx="694533" cy="102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3" y="1988839"/>
            <a:ext cx="6911647" cy="3096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098150" y="3068960"/>
            <a:ext cx="1060688" cy="1034401"/>
          </a:xfrm>
          <a:prstGeom prst="rect">
            <a:avLst/>
          </a:prstGeom>
          <a:solidFill>
            <a:schemeClr val="bg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204558" y="1997222"/>
            <a:ext cx="1106408" cy="1026019"/>
          </a:xfrm>
          <a:prstGeom prst="rect">
            <a:avLst/>
          </a:prstGeom>
          <a:solidFill>
            <a:schemeClr val="accent1">
              <a:alpha val="6902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356686" y="4122789"/>
            <a:ext cx="1080120" cy="962394"/>
          </a:xfrm>
          <a:prstGeom prst="rect">
            <a:avLst/>
          </a:prstGeom>
          <a:solidFill>
            <a:schemeClr val="accent1">
              <a:alpha val="6902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9" name="TextBox 59"/>
          <p:cNvSpPr>
            <a:spLocks noChangeArrowheads="1"/>
          </p:cNvSpPr>
          <p:nvPr/>
        </p:nvSpPr>
        <p:spPr bwMode="auto">
          <a:xfrm flipH="1">
            <a:off x="184585" y="2372846"/>
            <a:ext cx="6626690" cy="163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4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三维场景态势感知工作的</a:t>
            </a:r>
            <a:endParaRPr lang="en-US" altLang="zh-CN" sz="4200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5000"/>
              </a:lnSpc>
            </a:pPr>
            <a:r>
              <a:rPr lang="zh-CN" altLang="en-US" sz="42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初步调研与思考汇报</a:t>
            </a:r>
          </a:p>
        </p:txBody>
      </p:sp>
      <p:sp>
        <p:nvSpPr>
          <p:cNvPr id="141" name="TextBox 59"/>
          <p:cNvSpPr>
            <a:spLocks noChangeArrowheads="1"/>
          </p:cNvSpPr>
          <p:nvPr/>
        </p:nvSpPr>
        <p:spPr bwMode="auto">
          <a:xfrm flipH="1">
            <a:off x="9799303" y="5700338"/>
            <a:ext cx="1892935" cy="45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fld id="{0597B3D6-FA4F-4295-A5E7-385F6E22C1D0}" type="datetime2">
              <a:rPr lang="zh-CN" altLang="en-US" b="1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2024年10月10日</a:t>
            </a:fld>
            <a:endParaRPr lang="zh-CN" altLang="en-US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054737" y="0"/>
            <a:ext cx="1382069" cy="1382069"/>
            <a:chOff x="9758577" y="1"/>
            <a:chExt cx="1382069" cy="1382069"/>
          </a:xfrm>
        </p:grpSpPr>
        <p:sp>
          <p:nvSpPr>
            <p:cNvPr id="107" name="矩形 106"/>
            <p:cNvSpPr/>
            <p:nvPr/>
          </p:nvSpPr>
          <p:spPr>
            <a:xfrm>
              <a:off x="9758577" y="1"/>
              <a:ext cx="1382069" cy="13820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48" name="校徽组合"/>
            <p:cNvGrpSpPr/>
            <p:nvPr/>
          </p:nvGrpSpPr>
          <p:grpSpPr>
            <a:xfrm>
              <a:off x="9784396" y="25820"/>
              <a:ext cx="1330431" cy="1330431"/>
              <a:chOff x="5369914" y="1058264"/>
              <a:chExt cx="1452171" cy="1452171"/>
            </a:xfrm>
          </p:grpSpPr>
          <p:sp>
            <p:nvSpPr>
              <p:cNvPr id="49" name="圆形色块"/>
              <p:cNvSpPr/>
              <p:nvPr/>
            </p:nvSpPr>
            <p:spPr>
              <a:xfrm>
                <a:off x="5369914" y="1058264"/>
                <a:ext cx="1452171" cy="1452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50" name="校徽"/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5523623" y="1212851"/>
                <a:ext cx="1144756" cy="1142998"/>
              </a:xfrm>
              <a:prstGeom prst="rect">
                <a:avLst/>
              </a:prstGeom>
            </p:spPr>
          </p:pic>
        </p:grpSp>
      </p:grpSp>
      <p:cxnSp>
        <p:nvCxnSpPr>
          <p:cNvPr id="8" name="直接连接符 7"/>
          <p:cNvCxnSpPr/>
          <p:nvPr/>
        </p:nvCxnSpPr>
        <p:spPr>
          <a:xfrm>
            <a:off x="0" y="4277337"/>
            <a:ext cx="6912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图: 摘录 22"/>
          <p:cNvSpPr/>
          <p:nvPr/>
        </p:nvSpPr>
        <p:spPr>
          <a:xfrm rot="5400000">
            <a:off x="96180" y="229024"/>
            <a:ext cx="379141" cy="376987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流程图: 摘录 23"/>
          <p:cNvSpPr/>
          <p:nvPr/>
        </p:nvSpPr>
        <p:spPr>
          <a:xfrm rot="5400000">
            <a:off x="168116" y="229025"/>
            <a:ext cx="379141" cy="376987"/>
          </a:xfrm>
          <a:prstGeom prst="flowChartExtract">
            <a:avLst/>
          </a:prstGeom>
          <a:solidFill>
            <a:srgbClr val="1045C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546180" y="231470"/>
            <a:ext cx="188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2024</a:t>
            </a:r>
            <a:endParaRPr lang="zh-CN" altLang="zh-CN" sz="2000" b="1" dirty="0">
              <a:solidFill>
                <a:srgbClr val="20517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37930" y="4476155"/>
            <a:ext cx="2520000" cy="410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cs typeface="Times New Roman" panose="02020603050405020304" pitchFamily="18" charset="0"/>
              </a:rPr>
              <a:t>汇报人：薛惠文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开源项目检索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C312C38-D396-944A-8FBA-1A946570C9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1198" y="1010399"/>
            <a:ext cx="1097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Mip-Splatting: Alias-free 3D Gaussian Splatting[CVPR-2024]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E69C6F56-A462-508B-687A-97EF6F448ABD}"/>
              </a:ext>
            </a:extLst>
          </p:cNvPr>
          <p:cNvSpPr txBox="1"/>
          <p:nvPr/>
        </p:nvSpPr>
        <p:spPr>
          <a:xfrm>
            <a:off x="569885" y="4741982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启发</a:t>
            </a:r>
          </a:p>
        </p:txBody>
      </p:sp>
      <p:sp>
        <p:nvSpPr>
          <p:cNvPr id="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F1EDE7CE-7588-E61C-2287-373DCB002199}"/>
              </a:ext>
            </a:extLst>
          </p:cNvPr>
          <p:cNvSpPr txBox="1"/>
          <p:nvPr/>
        </p:nvSpPr>
        <p:spPr>
          <a:xfrm>
            <a:off x="696785" y="5165079"/>
            <a:ext cx="11316736" cy="15261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将多尺度感知与其它感知模块融合（实现多模态融合）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深度视觉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激光雷达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+IMU+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声音感知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温度传感器等等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自适应的多尺度交互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机器人可以根据交互对象的距离和任务的复杂性，动态调节感知和重建精度。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E9A682-98C2-7272-D58E-D54F848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7" t="1182" r="1012"/>
          <a:stretch/>
        </p:blipFill>
        <p:spPr>
          <a:xfrm>
            <a:off x="7409260" y="1695372"/>
            <a:ext cx="4038066" cy="2056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29D9A4-7818-3B2F-98A5-997DF12F7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736" y="1877855"/>
            <a:ext cx="6183664" cy="1494896"/>
          </a:xfrm>
          <a:prstGeom prst="rect">
            <a:avLst/>
          </a:prstGeom>
        </p:spPr>
      </p:pic>
      <p:sp>
        <p:nvSpPr>
          <p:cNvPr id="10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9CE00A5A-6A60-8B47-04E5-4DB0749F044D}"/>
              </a:ext>
            </a:extLst>
          </p:cNvPr>
          <p:cNvSpPr txBox="1"/>
          <p:nvPr/>
        </p:nvSpPr>
        <p:spPr>
          <a:xfrm>
            <a:off x="569885" y="1364138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实验结果</a:t>
            </a:r>
          </a:p>
        </p:txBody>
      </p:sp>
      <p:sp>
        <p:nvSpPr>
          <p:cNvPr id="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EDB20DAE-0862-B707-1A1C-D5AAF8C834F4}"/>
              </a:ext>
            </a:extLst>
          </p:cNvPr>
          <p:cNvSpPr txBox="1"/>
          <p:nvPr/>
        </p:nvSpPr>
        <p:spPr>
          <a:xfrm>
            <a:off x="569885" y="3492414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局限性</a:t>
            </a:r>
          </a:p>
        </p:txBody>
      </p:sp>
      <p:sp>
        <p:nvSpPr>
          <p:cNvPr id="11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A67B1AAC-0B25-0C5F-8E25-A75755E98A6F}"/>
              </a:ext>
            </a:extLst>
          </p:cNvPr>
          <p:cNvSpPr txBox="1"/>
          <p:nvPr/>
        </p:nvSpPr>
        <p:spPr>
          <a:xfrm>
            <a:off x="696785" y="3899650"/>
            <a:ext cx="8829282" cy="787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训练时计算开销大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高斯滤波器近似引入误差：在屏幕空间中高斯分布较小时，误差会更加明显。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36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开源项目检索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C312C38-D396-944A-8FBA-1A946570C9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1198" y="1010399"/>
            <a:ext cx="116723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MVSplat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Efficient 3D Gaussian Splatting from Sparse Multi-View Images[ECCV-2024]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5446E69-8186-B30F-C2D0-FA9DB655F7DF}"/>
              </a:ext>
            </a:extLst>
          </p:cNvPr>
          <p:cNvSpPr txBox="1"/>
          <p:nvPr/>
        </p:nvSpPr>
        <p:spPr>
          <a:xfrm>
            <a:off x="569885" y="1359734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解决问题</a:t>
            </a:r>
          </a:p>
        </p:txBody>
      </p:sp>
      <p:sp>
        <p:nvSpPr>
          <p:cNvPr id="9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E69C6F56-A462-508B-687A-97EF6F448ABD}"/>
              </a:ext>
            </a:extLst>
          </p:cNvPr>
          <p:cNvSpPr txBox="1"/>
          <p:nvPr/>
        </p:nvSpPr>
        <p:spPr>
          <a:xfrm>
            <a:off x="569885" y="4815613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contributions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F1EDE7CE-7588-E61C-2287-373DCB002199}"/>
              </a:ext>
            </a:extLst>
          </p:cNvPr>
          <p:cNvSpPr txBox="1"/>
          <p:nvPr/>
        </p:nvSpPr>
        <p:spPr>
          <a:xfrm>
            <a:off x="696785" y="5201816"/>
            <a:ext cx="5797832" cy="15261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提出了一种高效的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高斯点渲染模型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引入了基于代价体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(cost volume)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的几何学习机制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RealEstate10K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ACID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基准数据集上达到了最先进的性能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广泛的跨数据集泛化能力</a:t>
            </a:r>
          </a:p>
        </p:txBody>
      </p:sp>
      <p:sp>
        <p:nvSpPr>
          <p:cNvPr id="5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655C6C29-6542-6219-58C3-7569422EF557}"/>
              </a:ext>
            </a:extLst>
          </p:cNvPr>
          <p:cNvSpPr txBox="1"/>
          <p:nvPr/>
        </p:nvSpPr>
        <p:spPr>
          <a:xfrm>
            <a:off x="696785" y="1759844"/>
            <a:ext cx="11316736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处理稀疏输入视图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时，存在计算成本高、几何重建质量差、推理速度慢的问题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EE3BBF-04D0-C438-CDFF-89CB066FB4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88" b="1104"/>
          <a:stretch/>
        </p:blipFill>
        <p:spPr>
          <a:xfrm>
            <a:off x="1937749" y="2158336"/>
            <a:ext cx="8479221" cy="27037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2122135-E6DA-42EE-7B78-B38EA1CD0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617" y="4939194"/>
            <a:ext cx="5412828" cy="18168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1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开源项目检索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C312C38-D396-944A-8FBA-1A946570C9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1198" y="1010399"/>
            <a:ext cx="116723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MVSplat</a:t>
            </a:r>
            <a:r>
              <a:rPr lang="en-US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Efficient 3D Gaussian Splatting from Sparse Multi-View Images[ECCV-2024]</a:t>
            </a:r>
            <a:endParaRPr lang="zh-CN" altLang="en-US" sz="2000" b="1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5446E69-8186-B30F-C2D0-FA9DB655F7DF}"/>
              </a:ext>
            </a:extLst>
          </p:cNvPr>
          <p:cNvSpPr txBox="1"/>
          <p:nvPr/>
        </p:nvSpPr>
        <p:spPr>
          <a:xfrm>
            <a:off x="569885" y="1359734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技术细节</a:t>
            </a:r>
          </a:p>
        </p:txBody>
      </p:sp>
      <p:sp>
        <p:nvSpPr>
          <p:cNvPr id="9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E69C6F56-A462-508B-687A-97EF6F448ABD}"/>
              </a:ext>
            </a:extLst>
          </p:cNvPr>
          <p:cNvSpPr txBox="1"/>
          <p:nvPr/>
        </p:nvSpPr>
        <p:spPr>
          <a:xfrm>
            <a:off x="569885" y="4000528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F1EDE7CE-7588-E61C-2287-373DCB002199}"/>
              </a:ext>
            </a:extLst>
          </p:cNvPr>
          <p:cNvSpPr txBox="1"/>
          <p:nvPr/>
        </p:nvSpPr>
        <p:spPr>
          <a:xfrm>
            <a:off x="736199" y="4379442"/>
            <a:ext cx="11316736" cy="115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轻量化模型：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MVSplat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在减少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倍模型参数的同时提升性能，大大减少计算开销。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快速高效的实时场景重建：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MVSplat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在保证几何精度的同时，以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22fps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的高速度进行实时推理，很适合实时感知和交互任务。人形机器人需要快速反应，以应对课堂中学生的动态变化。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CEDA1F-7195-226D-F28C-678968A3E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083" y="1781631"/>
            <a:ext cx="8975834" cy="2311216"/>
          </a:xfrm>
          <a:prstGeom prst="rect">
            <a:avLst/>
          </a:prstGeom>
        </p:spPr>
      </p:pic>
      <p:sp>
        <p:nvSpPr>
          <p:cNvPr id="7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836543AB-50CB-F33E-4172-B1C54364857B}"/>
              </a:ext>
            </a:extLst>
          </p:cNvPr>
          <p:cNvSpPr txBox="1"/>
          <p:nvPr/>
        </p:nvSpPr>
        <p:spPr>
          <a:xfrm>
            <a:off x="569885" y="5490171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局限性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66798611-3380-6593-FB47-750FEDC8FFC8}"/>
              </a:ext>
            </a:extLst>
          </p:cNvPr>
          <p:cNvSpPr txBox="1"/>
          <p:nvPr/>
        </p:nvSpPr>
        <p:spPr>
          <a:xfrm>
            <a:off x="736199" y="5880971"/>
            <a:ext cx="11316736" cy="787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反射表面挑战：在处理玻璃和窗户等反射表面时，模型可能产生不可靠的结果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数据集限制：目前训练的数据集规模较大，但多样性不足以推广到现实世界场景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55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开源项目检索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C312C38-D396-944A-8FBA-1A946570C9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1198" y="1010399"/>
            <a:ext cx="1097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WildGaussians: 3D Gaussian Splatting in the Wild[NeurIPS-2024]</a:t>
            </a:r>
            <a:endParaRPr lang="zh-CN" altLang="en-US" sz="2000" b="1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5446E69-8186-B30F-C2D0-FA9DB655F7DF}"/>
              </a:ext>
            </a:extLst>
          </p:cNvPr>
          <p:cNvSpPr txBox="1"/>
          <p:nvPr/>
        </p:nvSpPr>
        <p:spPr>
          <a:xfrm>
            <a:off x="569885" y="1359734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解决问题</a:t>
            </a:r>
          </a:p>
        </p:txBody>
      </p:sp>
      <p:sp>
        <p:nvSpPr>
          <p:cNvPr id="9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E69C6F56-A462-508B-687A-97EF6F448ABD}"/>
              </a:ext>
            </a:extLst>
          </p:cNvPr>
          <p:cNvSpPr txBox="1"/>
          <p:nvPr/>
        </p:nvSpPr>
        <p:spPr>
          <a:xfrm>
            <a:off x="569885" y="2472510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contributions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9053638-D959-2CD2-334D-CF4A27B65809}"/>
              </a:ext>
            </a:extLst>
          </p:cNvPr>
          <p:cNvSpPr txBox="1"/>
          <p:nvPr/>
        </p:nvSpPr>
        <p:spPr>
          <a:xfrm>
            <a:off x="806946" y="1749786"/>
            <a:ext cx="11143315" cy="787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在野外数据中，由于遮挡、动态物体和变化的照明条件，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场景重建面临挑战。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NeRF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方法可以通过每张图像的嵌入向量轻松适应这些条件，但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3DGS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由于其显式表示和缺乏共享参数而难以处理。</a:t>
            </a:r>
          </a:p>
        </p:txBody>
      </p:sp>
      <p:sp>
        <p:nvSpPr>
          <p:cNvPr id="1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C22714E-B987-FDD3-6C0A-C3221C13C068}"/>
              </a:ext>
            </a:extLst>
          </p:cNvPr>
          <p:cNvSpPr txBox="1"/>
          <p:nvPr/>
        </p:nvSpPr>
        <p:spPr>
          <a:xfrm>
            <a:off x="806946" y="2847710"/>
            <a:ext cx="4034561" cy="374217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外观建模（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Appearance Modeling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提出了一种将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3DGS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扩展到具有外观和照明变化的场景的方法。通过为每个高斯和每张图像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训练一个嵌入向量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，并使用一个小型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MLP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来预测颜色的仿射变换。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不确定性优化（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Uncertainty Optimization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为了处理遮挡和外观变化，引入了一个基于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DINO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特征的不确定性预测器，有效地在训练过程中消除遮挡物的影响。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274C77-3367-EE84-2078-98FD89A29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965" y="3386847"/>
            <a:ext cx="7101296" cy="262540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开源项目检索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C312C38-D396-944A-8FBA-1A946570C9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1198" y="1010399"/>
            <a:ext cx="1097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WildGaussians: 3D Gaussian Splatting in the Wild[NeurIPS-2024]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5446E69-8186-B30F-C2D0-FA9DB655F7DF}"/>
              </a:ext>
            </a:extLst>
          </p:cNvPr>
          <p:cNvSpPr txBox="1"/>
          <p:nvPr/>
        </p:nvSpPr>
        <p:spPr>
          <a:xfrm>
            <a:off x="569885" y="1359734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实验结果</a:t>
            </a:r>
          </a:p>
        </p:txBody>
      </p:sp>
      <p:sp>
        <p:nvSpPr>
          <p:cNvPr id="9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E69C6F56-A462-508B-687A-97EF6F448ABD}"/>
              </a:ext>
            </a:extLst>
          </p:cNvPr>
          <p:cNvSpPr txBox="1"/>
          <p:nvPr/>
        </p:nvSpPr>
        <p:spPr>
          <a:xfrm>
            <a:off x="562380" y="5319110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局限性</a:t>
            </a:r>
          </a:p>
        </p:txBody>
      </p:sp>
      <p:sp>
        <p:nvSpPr>
          <p:cNvPr id="1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C22714E-B987-FDD3-6C0A-C3221C13C068}"/>
              </a:ext>
            </a:extLst>
          </p:cNvPr>
          <p:cNvSpPr txBox="1"/>
          <p:nvPr/>
        </p:nvSpPr>
        <p:spPr>
          <a:xfrm>
            <a:off x="784502" y="5751898"/>
            <a:ext cx="5888194" cy="787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目前无法捕获对象上的高光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不确定性优化在某些复杂场景中依然存在不足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472ED3-0EBD-E510-C426-3DE89B58D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295" y="1643900"/>
            <a:ext cx="4048057" cy="3147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DD6D3C-9ED4-ED3C-95F6-6C8F0137A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334" y="3472859"/>
            <a:ext cx="4682162" cy="13974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EB8568F-D77B-1094-964E-00017E5A6E3C}"/>
              </a:ext>
            </a:extLst>
          </p:cNvPr>
          <p:cNvSpPr txBox="1"/>
          <p:nvPr/>
        </p:nvSpPr>
        <p:spPr>
          <a:xfrm>
            <a:off x="2053606" y="4920279"/>
            <a:ext cx="283361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cs typeface="Times New Roman" panose="02020603050405020304" pitchFamily="18" charset="0"/>
              </a:rPr>
              <a:t>Photo Tourism</a:t>
            </a:r>
            <a:r>
              <a:rPr lang="zh-CN" altLang="en-US" sz="1400" dirty="0">
                <a:cs typeface="Times New Roman" panose="02020603050405020304" pitchFamily="18" charset="0"/>
              </a:rPr>
              <a:t>数据集上的定量比较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0572BB-FF51-369A-FF0C-817B0EDA9CC9}"/>
              </a:ext>
            </a:extLst>
          </p:cNvPr>
          <p:cNvSpPr txBox="1"/>
          <p:nvPr/>
        </p:nvSpPr>
        <p:spPr>
          <a:xfrm>
            <a:off x="7118253" y="4865786"/>
            <a:ext cx="302014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 err="1">
                <a:cs typeface="Times New Roman" panose="02020603050405020304" pitchFamily="18" charset="0"/>
              </a:rPr>
              <a:t>NeRF</a:t>
            </a:r>
            <a:r>
              <a:rPr lang="en-US" altLang="zh-CN" sz="1400" dirty="0">
                <a:cs typeface="Times New Roman" panose="02020603050405020304" pitchFamily="18" charset="0"/>
              </a:rPr>
              <a:t> On-the-go</a:t>
            </a:r>
            <a:r>
              <a:rPr lang="zh-CN" altLang="en-US" sz="1400" dirty="0">
                <a:cs typeface="Times New Roman" panose="02020603050405020304" pitchFamily="18" charset="0"/>
              </a:rPr>
              <a:t>数据集上的定性比较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060D80-5327-24E3-1681-968E84171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83" y="2015149"/>
            <a:ext cx="4846064" cy="74458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AAB84F5-B70F-3E5E-0637-C869ED5CE8CC}"/>
              </a:ext>
            </a:extLst>
          </p:cNvPr>
          <p:cNvSpPr txBox="1"/>
          <p:nvPr/>
        </p:nvSpPr>
        <p:spPr>
          <a:xfrm>
            <a:off x="1965329" y="2840638"/>
            <a:ext cx="301017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 err="1">
                <a:cs typeface="Times New Roman" panose="02020603050405020304" pitchFamily="18" charset="0"/>
              </a:rPr>
              <a:t>NeRF</a:t>
            </a:r>
            <a:r>
              <a:rPr lang="en-US" altLang="zh-CN" sz="1400" dirty="0">
                <a:cs typeface="Times New Roman" panose="02020603050405020304" pitchFamily="18" charset="0"/>
              </a:rPr>
              <a:t> On-the-go</a:t>
            </a:r>
            <a:r>
              <a:rPr lang="zh-CN" altLang="en-US" sz="1400" dirty="0">
                <a:cs typeface="Times New Roman" panose="02020603050405020304" pitchFamily="18" charset="0"/>
              </a:rPr>
              <a:t>数据集上的定量比较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3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4"/>
          <p:cNvSpPr/>
          <p:nvPr/>
        </p:nvSpPr>
        <p:spPr>
          <a:xfrm>
            <a:off x="5316475" y="1599082"/>
            <a:ext cx="6875525" cy="3851061"/>
          </a:xfrm>
          <a:custGeom>
            <a:avLst/>
            <a:gdLst>
              <a:gd name="connsiteX0" fmla="*/ 0 w 6819798"/>
              <a:gd name="connsiteY0" fmla="*/ 0 h 3851061"/>
              <a:gd name="connsiteX1" fmla="*/ 6819798 w 6819798"/>
              <a:gd name="connsiteY1" fmla="*/ 0 h 3851061"/>
              <a:gd name="connsiteX2" fmla="*/ 6819798 w 6819798"/>
              <a:gd name="connsiteY2" fmla="*/ 3851061 h 3851061"/>
              <a:gd name="connsiteX3" fmla="*/ 0 w 6819798"/>
              <a:gd name="connsiteY3" fmla="*/ 3851061 h 3851061"/>
              <a:gd name="connsiteX4" fmla="*/ 0 w 6819798"/>
              <a:gd name="connsiteY4" fmla="*/ 0 h 3851061"/>
              <a:gd name="connsiteX0-1" fmla="*/ 1409700 w 6819798"/>
              <a:gd name="connsiteY0-2" fmla="*/ 0 h 3851061"/>
              <a:gd name="connsiteX1-3" fmla="*/ 6819798 w 6819798"/>
              <a:gd name="connsiteY1-4" fmla="*/ 0 h 3851061"/>
              <a:gd name="connsiteX2-5" fmla="*/ 6819798 w 6819798"/>
              <a:gd name="connsiteY2-6" fmla="*/ 3851061 h 3851061"/>
              <a:gd name="connsiteX3-7" fmla="*/ 0 w 6819798"/>
              <a:gd name="connsiteY3-8" fmla="*/ 3851061 h 3851061"/>
              <a:gd name="connsiteX4-9" fmla="*/ 1409700 w 6819798"/>
              <a:gd name="connsiteY4-10" fmla="*/ 0 h 38510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19798" h="3851061">
                <a:moveTo>
                  <a:pt x="1409700" y="0"/>
                </a:moveTo>
                <a:lnTo>
                  <a:pt x="6819798" y="0"/>
                </a:lnTo>
                <a:lnTo>
                  <a:pt x="6819798" y="3851061"/>
                </a:lnTo>
                <a:lnTo>
                  <a:pt x="0" y="3851061"/>
                </a:lnTo>
                <a:lnTo>
                  <a:pt x="14097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8"/>
          <p:cNvSpPr/>
          <p:nvPr/>
        </p:nvSpPr>
        <p:spPr>
          <a:xfrm>
            <a:off x="0" y="1851039"/>
            <a:ext cx="7360920" cy="3367607"/>
          </a:xfrm>
          <a:custGeom>
            <a:avLst/>
            <a:gdLst>
              <a:gd name="connsiteX0" fmla="*/ 0 w 6984776"/>
              <a:gd name="connsiteY0" fmla="*/ 0 h 3744416"/>
              <a:gd name="connsiteX1" fmla="*/ 6984776 w 6984776"/>
              <a:gd name="connsiteY1" fmla="*/ 0 h 3744416"/>
              <a:gd name="connsiteX2" fmla="*/ 6984776 w 6984776"/>
              <a:gd name="connsiteY2" fmla="*/ 3744416 h 3744416"/>
              <a:gd name="connsiteX3" fmla="*/ 0 w 6984776"/>
              <a:gd name="connsiteY3" fmla="*/ 3744416 h 3744416"/>
              <a:gd name="connsiteX4" fmla="*/ 0 w 6984776"/>
              <a:gd name="connsiteY4" fmla="*/ 0 h 3744416"/>
              <a:gd name="connsiteX0-1" fmla="*/ 0 w 6984776"/>
              <a:gd name="connsiteY0-2" fmla="*/ 0 h 3744416"/>
              <a:gd name="connsiteX1-3" fmla="*/ 6984776 w 6984776"/>
              <a:gd name="connsiteY1-4" fmla="*/ 0 h 3744416"/>
              <a:gd name="connsiteX2-5" fmla="*/ 5607389 w 6984776"/>
              <a:gd name="connsiteY2-6" fmla="*/ 3744416 h 3744416"/>
              <a:gd name="connsiteX3-7" fmla="*/ 0 w 6984776"/>
              <a:gd name="connsiteY3-8" fmla="*/ 3744416 h 3744416"/>
              <a:gd name="connsiteX4-9" fmla="*/ 0 w 6984776"/>
              <a:gd name="connsiteY4-10" fmla="*/ 0 h 3744416"/>
              <a:gd name="connsiteX0-11" fmla="*/ 0 w 6984776"/>
              <a:gd name="connsiteY0-12" fmla="*/ 0 h 3922193"/>
              <a:gd name="connsiteX1-13" fmla="*/ 6984776 w 6984776"/>
              <a:gd name="connsiteY1-14" fmla="*/ 0 h 3922193"/>
              <a:gd name="connsiteX2-15" fmla="*/ 5786695 w 6984776"/>
              <a:gd name="connsiteY2-16" fmla="*/ 3922193 h 3922193"/>
              <a:gd name="connsiteX3-17" fmla="*/ 0 w 6984776"/>
              <a:gd name="connsiteY3-18" fmla="*/ 3744416 h 3922193"/>
              <a:gd name="connsiteX4-19" fmla="*/ 0 w 6984776"/>
              <a:gd name="connsiteY4-20" fmla="*/ 0 h 3922193"/>
              <a:gd name="connsiteX0-21" fmla="*/ 0 w 6984776"/>
              <a:gd name="connsiteY0-22" fmla="*/ 0 h 3922193"/>
              <a:gd name="connsiteX1-23" fmla="*/ 6984776 w 6984776"/>
              <a:gd name="connsiteY1-24" fmla="*/ 0 h 3922193"/>
              <a:gd name="connsiteX2-25" fmla="*/ 5786695 w 6984776"/>
              <a:gd name="connsiteY2-26" fmla="*/ 3922193 h 3922193"/>
              <a:gd name="connsiteX3-27" fmla="*/ 0 w 6984776"/>
              <a:gd name="connsiteY3-28" fmla="*/ 3820606 h 3922193"/>
              <a:gd name="connsiteX4-29" fmla="*/ 0 w 6984776"/>
              <a:gd name="connsiteY4-30" fmla="*/ 0 h 3922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984776" h="3922193">
                <a:moveTo>
                  <a:pt x="0" y="0"/>
                </a:moveTo>
                <a:lnTo>
                  <a:pt x="6984776" y="0"/>
                </a:lnTo>
                <a:lnTo>
                  <a:pt x="5786695" y="3922193"/>
                </a:lnTo>
                <a:lnTo>
                  <a:pt x="0" y="382060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7698669" y="2572345"/>
            <a:ext cx="382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请您指导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TextBox 17"/>
          <p:cNvSpPr txBox="1"/>
          <p:nvPr/>
        </p:nvSpPr>
        <p:spPr>
          <a:xfrm>
            <a:off x="7360920" y="3729514"/>
            <a:ext cx="429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Northwestern Polytechnical University</a:t>
            </a:r>
          </a:p>
        </p:txBody>
      </p:sp>
      <p:sp>
        <p:nvSpPr>
          <p:cNvPr id="10" name="平行四边形 9"/>
          <p:cNvSpPr/>
          <p:nvPr/>
        </p:nvSpPr>
        <p:spPr>
          <a:xfrm>
            <a:off x="7107610" y="4702018"/>
            <a:ext cx="1120451" cy="371765"/>
          </a:xfrm>
          <a:prstGeom prst="parallelogram">
            <a:avLst>
              <a:gd name="adj" fmla="val 3734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cs typeface="+mn-ea"/>
                <a:sym typeface="+mn-lt"/>
              </a:rPr>
              <a:t>基础扎实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8180650" y="4702018"/>
            <a:ext cx="1120451" cy="371765"/>
          </a:xfrm>
          <a:prstGeom prst="parallelogram">
            <a:avLst>
              <a:gd name="adj" fmla="val 3734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cs typeface="+mn-ea"/>
                <a:sym typeface="+mn-lt"/>
              </a:rPr>
              <a:t>工作踏实</a:t>
            </a:r>
          </a:p>
        </p:txBody>
      </p:sp>
      <p:sp>
        <p:nvSpPr>
          <p:cNvPr id="12" name="平行四边形 11"/>
          <p:cNvSpPr/>
          <p:nvPr/>
        </p:nvSpPr>
        <p:spPr>
          <a:xfrm>
            <a:off x="9267850" y="4702018"/>
            <a:ext cx="1120451" cy="371765"/>
          </a:xfrm>
          <a:prstGeom prst="parallelogram">
            <a:avLst>
              <a:gd name="adj" fmla="val 3734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cs typeface="+mn-ea"/>
                <a:sym typeface="+mn-lt"/>
              </a:rPr>
              <a:t>作风朴实</a:t>
            </a:r>
          </a:p>
        </p:txBody>
      </p:sp>
      <p:sp>
        <p:nvSpPr>
          <p:cNvPr id="13" name="平行四边形 12"/>
          <p:cNvSpPr/>
          <p:nvPr/>
        </p:nvSpPr>
        <p:spPr>
          <a:xfrm>
            <a:off x="10347970" y="4702018"/>
            <a:ext cx="1120451" cy="371765"/>
          </a:xfrm>
          <a:prstGeom prst="parallelogram">
            <a:avLst>
              <a:gd name="adj" fmla="val 3734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cs typeface="+mn-ea"/>
                <a:sym typeface="+mn-lt"/>
              </a:rPr>
              <a:t>开拓创新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4963" y="1329882"/>
            <a:ext cx="2219080" cy="538397"/>
            <a:chOff x="9846796" y="286695"/>
            <a:chExt cx="2345202" cy="568997"/>
          </a:xfrm>
        </p:grpSpPr>
        <p:sp>
          <p:nvSpPr>
            <p:cNvPr id="15" name="打底色块"/>
            <p:cNvSpPr/>
            <p:nvPr userDrawn="1"/>
          </p:nvSpPr>
          <p:spPr>
            <a:xfrm>
              <a:off x="9846796" y="286695"/>
              <a:ext cx="2345202" cy="568997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6" name="西北工业大学"/>
            <p:cNvPicPr>
              <a:picLocks noChangeAspect="1"/>
            </p:cNvPicPr>
            <p:nvPr userDrawn="1"/>
          </p:nvPicPr>
          <p:blipFill>
            <a:blip r:embed="rId4" cstate="screen"/>
            <a:stretch>
              <a:fillRect/>
            </a:stretch>
          </p:blipFill>
          <p:spPr>
            <a:xfrm>
              <a:off x="10501316" y="376728"/>
              <a:ext cx="1546127" cy="388933"/>
            </a:xfrm>
            <a:prstGeom prst="rect">
              <a:avLst/>
            </a:prstGeom>
          </p:spPr>
        </p:pic>
        <p:pic>
          <p:nvPicPr>
            <p:cNvPr id="17" name="校徽"/>
            <p:cNvPicPr>
              <a:picLocks noChangeAspect="1"/>
            </p:cNvPicPr>
            <p:nvPr userDrawn="1"/>
          </p:nvPicPr>
          <p:blipFill>
            <a:blip r:embed="rId5" cstate="screen"/>
            <a:stretch>
              <a:fillRect/>
            </a:stretch>
          </p:blipFill>
          <p:spPr>
            <a:xfrm>
              <a:off x="9888273" y="326503"/>
              <a:ext cx="490134" cy="48938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桃李园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091"/>
            <a:ext cx="6096000" cy="4060031"/>
          </a:xfrm>
          <a:prstGeom prst="rect">
            <a:avLst/>
          </a:prstGeom>
        </p:spPr>
      </p:pic>
      <p:sp>
        <p:nvSpPr>
          <p:cNvPr id="37" name="背景色块"/>
          <p:cNvSpPr/>
          <p:nvPr/>
        </p:nvSpPr>
        <p:spPr>
          <a:xfrm>
            <a:off x="0" y="342554"/>
            <a:ext cx="12195628" cy="9233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" name="目录组合"/>
          <p:cNvGrpSpPr/>
          <p:nvPr/>
        </p:nvGrpSpPr>
        <p:grpSpPr>
          <a:xfrm>
            <a:off x="695324" y="342554"/>
            <a:ext cx="5265737" cy="923330"/>
            <a:chOff x="1300749" y="906759"/>
            <a:chExt cx="5265737" cy="923330"/>
          </a:xfrm>
        </p:grpSpPr>
        <p:sp>
          <p:nvSpPr>
            <p:cNvPr id="23" name="目录英文"/>
            <p:cNvSpPr txBox="1"/>
            <p:nvPr/>
          </p:nvSpPr>
          <p:spPr>
            <a:xfrm>
              <a:off x="3451810" y="906759"/>
              <a:ext cx="31146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5400" dirty="0">
                  <a:solidFill>
                    <a:schemeClr val="bg1"/>
                  </a:solidFill>
                  <a:cs typeface="+mn-ea"/>
                  <a:sym typeface="+mn-lt"/>
                </a:rPr>
                <a:t>contents</a:t>
              </a:r>
              <a:endParaRPr lang="zh-CN" altLang="en-US" sz="5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4" name="点缀线段"/>
            <p:cNvCxnSpPr/>
            <p:nvPr/>
          </p:nvCxnSpPr>
          <p:spPr>
            <a:xfrm>
              <a:off x="3308936" y="958849"/>
              <a:ext cx="0" cy="8191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目录"/>
            <p:cNvSpPr txBox="1"/>
            <p:nvPr/>
          </p:nvSpPr>
          <p:spPr>
            <a:xfrm>
              <a:off x="1300749" y="906759"/>
              <a:ext cx="18192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457200"/>
              <a:r>
                <a:rPr lang="zh-CN" altLang="en-US" sz="5400" b="1" dirty="0">
                  <a:solidFill>
                    <a:schemeClr val="bg1"/>
                  </a:solidFill>
                  <a:cs typeface="+mn-ea"/>
                  <a:sym typeface="+mn-lt"/>
                </a:rPr>
                <a:t>目录</a:t>
              </a:r>
            </a:p>
          </p:txBody>
        </p:sp>
      </p:grpSp>
      <p:grpSp>
        <p:nvGrpSpPr>
          <p:cNvPr id="6" name="组合 1"/>
          <p:cNvGrpSpPr/>
          <p:nvPr/>
        </p:nvGrpSpPr>
        <p:grpSpPr>
          <a:xfrm>
            <a:off x="7333243" y="3250363"/>
            <a:ext cx="4909004" cy="1077218"/>
            <a:chOff x="1479115" y="2736849"/>
            <a:chExt cx="4909004" cy="1077218"/>
          </a:xfrm>
        </p:grpSpPr>
        <p:sp>
          <p:nvSpPr>
            <p:cNvPr id="38" name="基础扎实 / Strong Preparation"/>
            <p:cNvSpPr/>
            <p:nvPr/>
          </p:nvSpPr>
          <p:spPr>
            <a:xfrm>
              <a:off x="2263010" y="2736849"/>
              <a:ext cx="4125109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3200" b="1" kern="100" dirty="0">
                  <a:solidFill>
                    <a:schemeClr val="accent1"/>
                  </a:solidFill>
                  <a:cs typeface="+mn-ea"/>
                  <a:sym typeface="+mn-lt"/>
                </a:rPr>
                <a:t>最新工作调研</a:t>
              </a:r>
              <a:endParaRPr lang="en-US" altLang="zh-CN" sz="1600" kern="1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  <a:p>
              <a:pPr>
                <a:defRPr/>
              </a:pPr>
              <a:endParaRPr lang="en-US" altLang="zh-CN" sz="32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标题 1"/>
            <p:cNvSpPr/>
            <p:nvPr/>
          </p:nvSpPr>
          <p:spPr>
            <a:xfrm>
              <a:off x="1479115" y="2756351"/>
              <a:ext cx="545770" cy="5457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01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2"/>
          <p:cNvGrpSpPr/>
          <p:nvPr/>
        </p:nvGrpSpPr>
        <p:grpSpPr>
          <a:xfrm>
            <a:off x="7333243" y="4292002"/>
            <a:ext cx="4909004" cy="584775"/>
            <a:chOff x="1479115" y="2736849"/>
            <a:chExt cx="4909004" cy="584775"/>
          </a:xfrm>
        </p:grpSpPr>
        <p:sp>
          <p:nvSpPr>
            <p:cNvPr id="26" name="工作踏实 / Diligent Effort"/>
            <p:cNvSpPr/>
            <p:nvPr/>
          </p:nvSpPr>
          <p:spPr>
            <a:xfrm>
              <a:off x="2263010" y="2736849"/>
              <a:ext cx="41251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开源项目检索</a:t>
              </a:r>
              <a:endParaRPr lang="en-US" altLang="zh-CN" sz="1600" kern="1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标题 2"/>
            <p:cNvSpPr/>
            <p:nvPr/>
          </p:nvSpPr>
          <p:spPr>
            <a:xfrm>
              <a:off x="1479115" y="2756351"/>
              <a:ext cx="545770" cy="5457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02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pic>
        <p:nvPicPr>
          <p:cNvPr id="35" name="西北工业大学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9950547" y="625170"/>
            <a:ext cx="1546127" cy="388933"/>
          </a:xfrm>
          <a:prstGeom prst="rect">
            <a:avLst/>
          </a:prstGeom>
        </p:spPr>
      </p:pic>
      <p:pic>
        <p:nvPicPr>
          <p:cNvPr id="43" name="校徽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9337504" y="574945"/>
            <a:ext cx="490134" cy="489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605" y="310515"/>
            <a:ext cx="2510790" cy="497840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最新工作调研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2D1FCF5-9542-E26D-B892-497EB79F78B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8392" y="912610"/>
            <a:ext cx="1097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3DGS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领域的研究分类</a:t>
            </a:r>
          </a:p>
        </p:txBody>
      </p:sp>
      <p:sp>
        <p:nvSpPr>
          <p:cNvPr id="1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C0642BE5-C0D4-04D2-E819-A96321E1A078}"/>
              </a:ext>
            </a:extLst>
          </p:cNvPr>
          <p:cNvSpPr txBox="1"/>
          <p:nvPr/>
        </p:nvSpPr>
        <p:spPr>
          <a:xfrm>
            <a:off x="601416" y="1257258"/>
            <a:ext cx="1637287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技术方面</a:t>
            </a:r>
          </a:p>
        </p:txBody>
      </p:sp>
      <p:sp>
        <p:nvSpPr>
          <p:cNvPr id="2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CC7208B9-4F72-FAE6-DAE3-972C4CE60856}"/>
              </a:ext>
            </a:extLst>
          </p:cNvPr>
          <p:cNvSpPr txBox="1"/>
          <p:nvPr/>
        </p:nvSpPr>
        <p:spPr>
          <a:xfrm>
            <a:off x="806947" y="1657368"/>
            <a:ext cx="4584860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动态环境</a:t>
            </a:r>
          </a:p>
        </p:txBody>
      </p:sp>
      <p:sp>
        <p:nvSpPr>
          <p:cNvPr id="23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E7890561-6C6A-F8CE-DE79-0AECCA19FC0E}"/>
              </a:ext>
            </a:extLst>
          </p:cNvPr>
          <p:cNvSpPr txBox="1"/>
          <p:nvPr/>
        </p:nvSpPr>
        <p:spPr>
          <a:xfrm>
            <a:off x="980947" y="2017782"/>
            <a:ext cx="4584860" cy="115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</a:t>
            </a:r>
            <a:r>
              <a:rPr lang="en-US" altLang="zh-CN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6-DOF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追踪重建</a:t>
            </a:r>
            <a:r>
              <a:rPr lang="en-US" altLang="zh-CN" sz="1600" baseline="300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[1]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人像编辑</a:t>
            </a:r>
            <a:r>
              <a:rPr lang="en-US" altLang="zh-CN" sz="16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[2]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可变形动态重建</a:t>
            </a:r>
            <a:r>
              <a:rPr lang="en-US" altLang="zh-CN" sz="1600" baseline="300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[3]</a:t>
            </a:r>
          </a:p>
        </p:txBody>
      </p:sp>
      <p:sp>
        <p:nvSpPr>
          <p:cNvPr id="4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FA9A4CE-36E1-004E-24BB-DE063C6E4BF2}"/>
              </a:ext>
            </a:extLst>
          </p:cNvPr>
          <p:cNvSpPr txBox="1"/>
          <p:nvPr/>
        </p:nvSpPr>
        <p:spPr>
          <a:xfrm>
            <a:off x="8554274" y="1716166"/>
            <a:ext cx="4584860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处理遮挡</a:t>
            </a:r>
          </a:p>
        </p:txBody>
      </p:sp>
      <p:sp>
        <p:nvSpPr>
          <p:cNvPr id="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F25222CD-28A3-87C7-7E9F-3CF14162FD60}"/>
              </a:ext>
            </a:extLst>
          </p:cNvPr>
          <p:cNvSpPr txBox="1"/>
          <p:nvPr/>
        </p:nvSpPr>
        <p:spPr>
          <a:xfrm>
            <a:off x="3621396" y="1655689"/>
            <a:ext cx="4584860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渲染方法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2EA132BC-0E69-58C3-D401-F7F6C87493C1}"/>
              </a:ext>
            </a:extLst>
          </p:cNvPr>
          <p:cNvSpPr txBox="1"/>
          <p:nvPr/>
        </p:nvSpPr>
        <p:spPr>
          <a:xfrm>
            <a:off x="8728274" y="2063410"/>
            <a:ext cx="3241296" cy="115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 err="1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WildGaussian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（野外实景）</a:t>
            </a:r>
            <a:r>
              <a:rPr lang="en-US" altLang="zh-CN" sz="1600" baseline="300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[6]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DeRainGS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（特殊天气）</a:t>
            </a:r>
            <a:r>
              <a:rPr lang="en-US" altLang="zh-CN" sz="16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[7]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OccGaussian</a:t>
            </a:r>
            <a:r>
              <a:rPr lang="en-US" altLang="zh-CN" sz="16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[8]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B56540-7277-BE17-37B5-FAD595C23816}"/>
              </a:ext>
            </a:extLst>
          </p:cNvPr>
          <p:cNvSpPr txBox="1"/>
          <p:nvPr/>
        </p:nvSpPr>
        <p:spPr>
          <a:xfrm>
            <a:off x="3795395" y="2002933"/>
            <a:ext cx="5359727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Mip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（侧重渲染质量，消除伪影）</a:t>
            </a:r>
            <a:r>
              <a:rPr lang="en-US" altLang="zh-CN" sz="1600" baseline="300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[4]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 err="1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MVSplat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（侧重几何精度，处理稀疏输入视图）</a:t>
            </a:r>
            <a:r>
              <a:rPr lang="en-US" altLang="zh-CN" sz="1600" baseline="300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[5]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C00863-D6E7-39DC-A7D6-E70D328242E4}"/>
              </a:ext>
            </a:extLst>
          </p:cNvPr>
          <p:cNvSpPr txBox="1"/>
          <p:nvPr/>
        </p:nvSpPr>
        <p:spPr>
          <a:xfrm>
            <a:off x="700102" y="3201977"/>
            <a:ext cx="10791795" cy="34857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200" dirty="0">
                <a:cs typeface="Times New Roman" panose="02020603050405020304" pitchFamily="18" charset="0"/>
                <a:sym typeface="+mn-ea"/>
              </a:rPr>
              <a:t>[1] Luiten J, Kopanas G, Leibe B, et al. Dynamic 3d gaussians: Tracking by persistent dynamic view synthesis[C]//2024 International Conference on 3D Vision (3DV). IEEE, 2024: 800-809.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200" dirty="0">
                <a:cs typeface="Times New Roman" panose="02020603050405020304" pitchFamily="18" charset="0"/>
                <a:sym typeface="+mn-ea"/>
              </a:rPr>
              <a:t>[2] Shao R, Sun J, Peng C, et al. Control4d: Efficient 4d portrait editing with text[C]//Proceedings of the IEEE/CVF Conference on Computer Vision and Pattern Recognition. 2024: 4556-4567.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200" dirty="0">
                <a:cs typeface="Times New Roman" panose="02020603050405020304" pitchFamily="18" charset="0"/>
                <a:sym typeface="+mn-ea"/>
              </a:rPr>
              <a:t>[3] Yang Z, Gao X, Zhou W, et al. Deformable 3d gaussians for high-fidelity monocular dynamic scene reconstruction[C]//Proceedings of the IEEE/CVF Conference on Computer Vision and Pattern Recognition. 2024: 20331-20341.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200" dirty="0">
                <a:cs typeface="Times New Roman" panose="02020603050405020304" pitchFamily="18" charset="0"/>
                <a:sym typeface="+mn-ea"/>
              </a:rPr>
              <a:t>[4] Yu Z, Chen A, Huang B, et al. Mip-splatting: Alias-free 3d gaussian splatting[C]//Proceedings of the IEEE/CVF Conference on Computer Vision and Pattern Recognition. 2024: 19447-19456.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200" dirty="0">
                <a:cs typeface="Times New Roman" panose="02020603050405020304" pitchFamily="18" charset="0"/>
                <a:sym typeface="+mn-ea"/>
              </a:rPr>
              <a:t>[5] Chen Y, Xu H, Zheng C, et al. Mvsplat: Efficient 3d gaussian splatting from sparse multi-view images[J]. arXiv preprint arXiv:2403.14627, 2024.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200" dirty="0">
                <a:cs typeface="Times New Roman" panose="02020603050405020304" pitchFamily="18" charset="0"/>
                <a:sym typeface="+mn-ea"/>
              </a:rPr>
              <a:t>[6] Kulhanek J, Peng S, Kukelova Z, et al. WildGaussians: 3D Gaussian Splatting in the Wild[J]. arXiv preprint arXiv:2407.08447, 2024.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200" dirty="0">
                <a:cs typeface="Times New Roman" panose="02020603050405020304" pitchFamily="18" charset="0"/>
                <a:sym typeface="+mn-ea"/>
              </a:rPr>
              <a:t>[7] Liu S, Chen X, Chen H, et al. DeRainGS: Gaussian Splatting for Enhanced Scene Reconstruction in Rainy[J]. arXiv preprint arXiv:2408.11540, 2024.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200" dirty="0">
                <a:cs typeface="Times New Roman" panose="02020603050405020304" pitchFamily="18" charset="0"/>
                <a:sym typeface="+mn-ea"/>
              </a:rPr>
              <a:t>[8] Ye J, Zhang Z, Jiang Y, et al. OccGaussian: 3D Gaussian Splatting for Occluded Human Rendering[J]. arXiv preprint arXiv:2404.08449, 2024.</a:t>
            </a:r>
          </a:p>
        </p:txBody>
      </p:sp>
    </p:spTree>
    <p:extLst>
      <p:ext uri="{BB962C8B-B14F-4D97-AF65-F5344CB8AC3E}">
        <p14:creationId xmlns:p14="http://schemas.microsoft.com/office/powerpoint/2010/main" val="26320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605" y="310515"/>
            <a:ext cx="2510790" cy="497840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最新工作调研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2D1FCF5-9542-E26D-B892-497EB79F78B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8392" y="969760"/>
            <a:ext cx="1097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不同方向聚焦的挑战、存在的局限</a:t>
            </a:r>
          </a:p>
        </p:txBody>
      </p:sp>
      <p:sp>
        <p:nvSpPr>
          <p:cNvPr id="1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53BE4160-BD81-E7F1-3700-117F610F9DF1}"/>
              </a:ext>
            </a:extLst>
          </p:cNvPr>
          <p:cNvSpPr txBox="1"/>
          <p:nvPr/>
        </p:nvSpPr>
        <p:spPr>
          <a:xfrm>
            <a:off x="806947" y="1689118"/>
            <a:ext cx="4584860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动态环境</a:t>
            </a:r>
          </a:p>
        </p:txBody>
      </p:sp>
      <p:sp>
        <p:nvSpPr>
          <p:cNvPr id="13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A44B239B-822F-5B1B-14CA-BC55A5D9FA32}"/>
              </a:ext>
            </a:extLst>
          </p:cNvPr>
          <p:cNvSpPr txBox="1"/>
          <p:nvPr/>
        </p:nvSpPr>
        <p:spPr>
          <a:xfrm>
            <a:off x="980947" y="2049532"/>
            <a:ext cx="4584860" cy="115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</a:t>
            </a:r>
            <a:r>
              <a:rPr lang="en-US" altLang="zh-CN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6-DOF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追踪重建</a:t>
            </a:r>
            <a:endParaRPr lang="en-US" altLang="zh-CN" sz="1600" dirty="0">
              <a:highlight>
                <a:srgbClr val="AEDA83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人像编辑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可变形动态重建</a:t>
            </a:r>
            <a:endParaRPr lang="en-US" altLang="zh-CN" sz="1600" dirty="0">
              <a:highlight>
                <a:srgbClr val="AEDA83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F07FD9AF-31F5-57C3-D10A-4588A0C68934}"/>
              </a:ext>
            </a:extLst>
          </p:cNvPr>
          <p:cNvSpPr txBox="1"/>
          <p:nvPr/>
        </p:nvSpPr>
        <p:spPr>
          <a:xfrm>
            <a:off x="806947" y="4849880"/>
            <a:ext cx="4584860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处理遮挡</a:t>
            </a:r>
          </a:p>
        </p:txBody>
      </p:sp>
      <p:sp>
        <p:nvSpPr>
          <p:cNvPr id="1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B363B88F-9940-95B8-31C9-C8DBD2CA9126}"/>
              </a:ext>
            </a:extLst>
          </p:cNvPr>
          <p:cNvSpPr txBox="1"/>
          <p:nvPr/>
        </p:nvSpPr>
        <p:spPr>
          <a:xfrm>
            <a:off x="806948" y="3460750"/>
            <a:ext cx="4584860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渲染方法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C7E3283E-1844-F0A7-4797-536DBDE4B447}"/>
              </a:ext>
            </a:extLst>
          </p:cNvPr>
          <p:cNvSpPr txBox="1"/>
          <p:nvPr/>
        </p:nvSpPr>
        <p:spPr>
          <a:xfrm>
            <a:off x="980947" y="5197124"/>
            <a:ext cx="3241296" cy="115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 err="1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WildGaussian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（野外实景）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DeRainGS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（特殊天气）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OccGaussian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9B4F7B-CCA9-9DD2-68EE-10870C14F4C7}"/>
              </a:ext>
            </a:extLst>
          </p:cNvPr>
          <p:cNvSpPr txBox="1"/>
          <p:nvPr/>
        </p:nvSpPr>
        <p:spPr>
          <a:xfrm>
            <a:off x="980947" y="3807994"/>
            <a:ext cx="3019553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Mip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（侧重渲染质量）</a:t>
            </a:r>
            <a:endParaRPr lang="en-US" altLang="zh-CN" sz="1600" dirty="0">
              <a:highlight>
                <a:srgbClr val="AEDA83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 err="1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MVSplat</a:t>
            </a:r>
            <a:r>
              <a:rPr lang="zh-CN" altLang="en-US" sz="1600" dirty="0">
                <a:highlight>
                  <a:srgbClr val="AEDA83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（侧重几何精度）</a:t>
            </a:r>
            <a:endParaRPr lang="en-US" altLang="zh-CN" sz="1600" dirty="0">
              <a:highlight>
                <a:srgbClr val="AEDA83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34A9FBF-2ADA-1E8A-9085-3BDB6DB83CA6}"/>
              </a:ext>
            </a:extLst>
          </p:cNvPr>
          <p:cNvSpPr/>
          <p:nvPr/>
        </p:nvSpPr>
        <p:spPr>
          <a:xfrm>
            <a:off x="4000501" y="1898650"/>
            <a:ext cx="3439720" cy="459740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7DB9A50-C94A-95CC-F1DC-9CB2014E296C}"/>
              </a:ext>
            </a:extLst>
          </p:cNvPr>
          <p:cNvSpPr/>
          <p:nvPr/>
        </p:nvSpPr>
        <p:spPr>
          <a:xfrm>
            <a:off x="7839863" y="1898650"/>
            <a:ext cx="3834233" cy="459740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72074B23-5C44-21DD-A426-5FD7555FDC67}"/>
              </a:ext>
            </a:extLst>
          </p:cNvPr>
          <p:cNvSpPr txBox="1"/>
          <p:nvPr/>
        </p:nvSpPr>
        <p:spPr>
          <a:xfrm>
            <a:off x="5195231" y="1434464"/>
            <a:ext cx="1025326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解决问题</a:t>
            </a:r>
          </a:p>
        </p:txBody>
      </p:sp>
      <p:sp>
        <p:nvSpPr>
          <p:cNvPr id="2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B9428226-4F3E-DBEC-E1FB-E3CD6DC17F1C}"/>
              </a:ext>
            </a:extLst>
          </p:cNvPr>
          <p:cNvSpPr txBox="1"/>
          <p:nvPr/>
        </p:nvSpPr>
        <p:spPr>
          <a:xfrm>
            <a:off x="9244316" y="1458968"/>
            <a:ext cx="1025326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存在局限</a:t>
            </a:r>
          </a:p>
        </p:txBody>
      </p:sp>
      <p:sp>
        <p:nvSpPr>
          <p:cNvPr id="27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1B96FBD5-43A5-868B-A183-1486EF3A2E55}"/>
              </a:ext>
            </a:extLst>
          </p:cNvPr>
          <p:cNvSpPr txBox="1"/>
          <p:nvPr/>
        </p:nvSpPr>
        <p:spPr>
          <a:xfrm>
            <a:off x="4148977" y="2077028"/>
            <a:ext cx="3117834" cy="115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提升动态运动跟踪精度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动态人像编辑效率提升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处理了可变形动态场景的重建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7950D96-F335-BF9C-B88D-596958542F63}"/>
              </a:ext>
            </a:extLst>
          </p:cNvPr>
          <p:cNvSpPr txBox="1"/>
          <p:nvPr/>
        </p:nvSpPr>
        <p:spPr>
          <a:xfrm>
            <a:off x="7985101" y="2107309"/>
            <a:ext cx="3560764" cy="115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对新进入场景的物体处理不佳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精细的表情和动作编辑仍存在限制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对位姿估计的准确性依赖较高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CC5B11D5-39FF-7617-1FE1-EF0E75DBDE15}"/>
              </a:ext>
            </a:extLst>
          </p:cNvPr>
          <p:cNvSpPr txBox="1"/>
          <p:nvPr/>
        </p:nvSpPr>
        <p:spPr>
          <a:xfrm>
            <a:off x="4152551" y="3808122"/>
            <a:ext cx="3277793" cy="7873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解决缩放时的混叠和伪影问题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处理稀疏输入的高效重建问题</a:t>
            </a:r>
            <a:endParaRPr lang="en-US" altLang="zh-CN" sz="1600" dirty="0"/>
          </a:p>
        </p:txBody>
      </p:sp>
      <p:sp>
        <p:nvSpPr>
          <p:cNvPr id="30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3EA0B696-4A38-275E-B8ED-95348EF3C0A8}"/>
              </a:ext>
            </a:extLst>
          </p:cNvPr>
          <p:cNvSpPr txBox="1"/>
          <p:nvPr/>
        </p:nvSpPr>
        <p:spPr>
          <a:xfrm>
            <a:off x="8009451" y="3813067"/>
            <a:ext cx="2525199" cy="787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极端缩放下误差仍较大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对复杂场景效果有限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58358B16-48B1-A238-1272-CF8414A007FC}"/>
              </a:ext>
            </a:extLst>
          </p:cNvPr>
          <p:cNvSpPr txBox="1"/>
          <p:nvPr/>
        </p:nvSpPr>
        <p:spPr>
          <a:xfrm>
            <a:off x="4148977" y="5168882"/>
            <a:ext cx="3277793" cy="115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解决野外复杂光照和遮挡问题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增强了雨天条件下的重建效果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处理遮挡人类渲染问题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9E76F55E-0DC8-4A4D-F264-41FD94931CD0}"/>
              </a:ext>
            </a:extLst>
          </p:cNvPr>
          <p:cNvSpPr txBox="1"/>
          <p:nvPr/>
        </p:nvSpPr>
        <p:spPr>
          <a:xfrm>
            <a:off x="8009451" y="5197123"/>
            <a:ext cx="3560764" cy="115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难以处理高光场景和复杂遮挡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复杂雨滴反射和密集雨痕处理不足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长时间遮挡恢复效果不理想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开源项目检索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C312C38-D396-944A-8FBA-1A946570C9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1197" y="933514"/>
            <a:ext cx="116087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Dynamic 3D Gaussians: Tracking by Persistent Dynamic View Synthesis[3DV-2024]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5446E69-8186-B30F-C2D0-FA9DB655F7DF}"/>
              </a:ext>
            </a:extLst>
          </p:cNvPr>
          <p:cNvSpPr txBox="1"/>
          <p:nvPr/>
        </p:nvSpPr>
        <p:spPr>
          <a:xfrm>
            <a:off x="569885" y="1333984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现存问题</a:t>
            </a:r>
          </a:p>
        </p:txBody>
      </p:sp>
      <p:sp>
        <p:nvSpPr>
          <p:cNvPr id="9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E69C6F56-A462-508B-687A-97EF6F448ABD}"/>
              </a:ext>
            </a:extLst>
          </p:cNvPr>
          <p:cNvSpPr txBox="1"/>
          <p:nvPr/>
        </p:nvSpPr>
        <p:spPr>
          <a:xfrm>
            <a:off x="5179749" y="1333984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contributions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9053638-D959-2CD2-334D-CF4A27B65809}"/>
              </a:ext>
            </a:extLst>
          </p:cNvPr>
          <p:cNvSpPr txBox="1"/>
          <p:nvPr/>
        </p:nvSpPr>
        <p:spPr>
          <a:xfrm>
            <a:off x="775613" y="1741850"/>
            <a:ext cx="4198408" cy="22648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传统方法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难以有效处理动态场景的变化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，尤其是非刚性物体的运动。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传统的动态场景重建依赖于光流或其他对应关系，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难以实现高精度的长期追踪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在处理大面积相似颜色区域时，传统方法往往难以准确重建，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容易出现漂移现象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F1EDE7CE-7588-E61C-2287-373DCB002199}"/>
              </a:ext>
            </a:extLst>
          </p:cNvPr>
          <p:cNvSpPr txBox="1"/>
          <p:nvPr/>
        </p:nvSpPr>
        <p:spPr>
          <a:xfrm>
            <a:off x="5420516" y="1741850"/>
            <a:ext cx="6612858" cy="48501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动态场景的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高斯点云表示：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无依赖的长时间追踪：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Dynamic 3D Gaussians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框架，消除了对光流等外部数据的依赖。通过对每个高斯点的运动和旋转进行建模，实现了对场景中每个点的动态追踪。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物理约束引入：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通过局部刚性约束和局部旋转相似性约束等，确保高斯点在时间维度上的运动符合物理逻辑，保持场景的一致性。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basketball">
            <a:hlinkClick r:id="" action="ppaction://media"/>
            <a:extLst>
              <a:ext uri="{FF2B5EF4-FFF2-40B4-BE49-F238E27FC236}">
                <a16:creationId xmlns:a16="http://schemas.microsoft.com/office/drawing/2014/main" id="{4CAA0A67-68B3-094E-3C04-12D28FFA611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1260" y="4130772"/>
            <a:ext cx="4064000" cy="228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C7A845-CF2D-AEF9-A255-C4F681229258}"/>
              </a:ext>
            </a:extLst>
          </p:cNvPr>
          <p:cNvSpPr txBox="1"/>
          <p:nvPr/>
        </p:nvSpPr>
        <p:spPr>
          <a:xfrm>
            <a:off x="2173947" y="6444704"/>
            <a:ext cx="14017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cs typeface="Times New Roman" panose="02020603050405020304" pitchFamily="18" charset="0"/>
              </a:rPr>
              <a:t>6-DOF</a:t>
            </a:r>
            <a:r>
              <a:rPr lang="zh-CN" altLang="en-US" sz="1400" dirty="0">
                <a:cs typeface="Times New Roman" panose="02020603050405020304" pitchFamily="18" charset="0"/>
              </a:rPr>
              <a:t>旋转追踪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3A1E4C0-29A1-D61E-E4AF-D34334C09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708" y="2143368"/>
            <a:ext cx="6464666" cy="1895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每个高斯点都有一个3D中心位置、旋转、大小、颜色和透明度参数中心位置和旋转随时间变化，而颜色、透明度和大小保持不变。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使用了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可微渲染（Differentiable Rendering）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，通过将3D高斯投影到图像平面，进行基于梯度的优化来调整这些高斯参数，使其能够很好地重建输入图像。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16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开源项目检索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C312C38-D396-944A-8FBA-1A946570C9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1198" y="933514"/>
            <a:ext cx="10820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Dynamic 3D Gaussians: Tracking by Persistent Dynamic View Synthesis[2024]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5446E69-8186-B30F-C2D0-FA9DB655F7DF}"/>
              </a:ext>
            </a:extLst>
          </p:cNvPr>
          <p:cNvSpPr txBox="1"/>
          <p:nvPr/>
        </p:nvSpPr>
        <p:spPr>
          <a:xfrm>
            <a:off x="569885" y="1276234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实验结果</a:t>
            </a:r>
          </a:p>
        </p:txBody>
      </p:sp>
      <p:sp>
        <p:nvSpPr>
          <p:cNvPr id="10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815E2ECC-F7A2-0C46-108B-4B24813DA89C}"/>
              </a:ext>
            </a:extLst>
          </p:cNvPr>
          <p:cNvSpPr txBox="1"/>
          <p:nvPr/>
        </p:nvSpPr>
        <p:spPr>
          <a:xfrm>
            <a:off x="569885" y="5265548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局限性</a:t>
            </a:r>
          </a:p>
        </p:txBody>
      </p:sp>
      <p:sp>
        <p:nvSpPr>
          <p:cNvPr id="1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0D9E1D23-08AC-D620-FF9C-F8A3063BF07F}"/>
              </a:ext>
            </a:extLst>
          </p:cNvPr>
          <p:cNvSpPr txBox="1"/>
          <p:nvPr/>
        </p:nvSpPr>
        <p:spPr>
          <a:xfrm>
            <a:off x="854055" y="5734485"/>
            <a:ext cx="11167151" cy="787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只能跟踪初始帧中可见的部分，无法重建场景中新出现的物体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依赖多相机设置，无法直接用于单目视频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玩家视角">
            <a:hlinkClick r:id="" action="ppaction://media"/>
            <a:extLst>
              <a:ext uri="{FF2B5EF4-FFF2-40B4-BE49-F238E27FC236}">
                <a16:creationId xmlns:a16="http://schemas.microsoft.com/office/drawing/2014/main" id="{E6578AD4-1D8A-4219-9703-16D5E01497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71196" y="1698657"/>
            <a:ext cx="3106935" cy="1747651"/>
          </a:xfrm>
          <a:prstGeom prst="rect">
            <a:avLst/>
          </a:prstGeom>
        </p:spPr>
      </p:pic>
      <p:pic>
        <p:nvPicPr>
          <p:cNvPr id="14" name="物体视角">
            <a:hlinkClick r:id="" action="ppaction://media"/>
            <a:extLst>
              <a:ext uri="{FF2B5EF4-FFF2-40B4-BE49-F238E27FC236}">
                <a16:creationId xmlns:a16="http://schemas.microsoft.com/office/drawing/2014/main" id="{0D5B842F-3C3E-4E83-00BF-A76715E0AAB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71195" y="3691094"/>
            <a:ext cx="3106935" cy="17476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76FF76B-3B8A-6585-E0EA-13DAEA4AE98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209"/>
          <a:stretch/>
        </p:blipFill>
        <p:spPr>
          <a:xfrm>
            <a:off x="1010223" y="2326621"/>
            <a:ext cx="5272897" cy="2605303"/>
          </a:xfrm>
          <a:prstGeom prst="rect">
            <a:avLst/>
          </a:prstGeom>
        </p:spPr>
      </p:pic>
      <p:sp>
        <p:nvSpPr>
          <p:cNvPr id="1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7FA98AB6-743B-FE71-0D94-9C515CFF93C8}"/>
              </a:ext>
            </a:extLst>
          </p:cNvPr>
          <p:cNvSpPr txBox="1"/>
          <p:nvPr/>
        </p:nvSpPr>
        <p:spPr>
          <a:xfrm>
            <a:off x="854055" y="1746435"/>
            <a:ext cx="4766751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适用于多种下游任务场景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6FFE70-6049-EEA4-C8F9-3AD767C36692}"/>
              </a:ext>
            </a:extLst>
          </p:cNvPr>
          <p:cNvSpPr txBox="1"/>
          <p:nvPr/>
        </p:nvSpPr>
        <p:spPr>
          <a:xfrm>
            <a:off x="9678130" y="1660845"/>
            <a:ext cx="214998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cs typeface="Times New Roman" panose="02020603050405020304" pitchFamily="18" charset="0"/>
              </a:rPr>
              <a:t>玩家第一人称视角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E89BEA-6894-61BF-E247-F3AA6A292299}"/>
              </a:ext>
            </a:extLst>
          </p:cNvPr>
          <p:cNvSpPr txBox="1"/>
          <p:nvPr/>
        </p:nvSpPr>
        <p:spPr>
          <a:xfrm>
            <a:off x="9678129" y="3689772"/>
            <a:ext cx="214998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cs typeface="Times New Roman" panose="02020603050405020304" pitchFamily="18" charset="0"/>
              </a:rPr>
              <a:t>物体视角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DA78E8-8820-5467-DA1C-70029F65C94A}"/>
              </a:ext>
            </a:extLst>
          </p:cNvPr>
          <p:cNvSpPr txBox="1"/>
          <p:nvPr/>
        </p:nvSpPr>
        <p:spPr>
          <a:xfrm>
            <a:off x="9966207" y="2041996"/>
            <a:ext cx="170722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cs typeface="Times New Roman" panose="02020603050405020304" pitchFamily="18" charset="0"/>
              </a:rPr>
              <a:t>用户沉浸式体验，</a:t>
            </a:r>
            <a:r>
              <a:rPr lang="zh-CN" altLang="en-US" sz="1600" b="1" dirty="0">
                <a:cs typeface="Times New Roman" panose="02020603050405020304" pitchFamily="18" charset="0"/>
              </a:rPr>
              <a:t>人形机器人自我感知与环境理解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695237-78E4-C23B-E804-C214417BA219}"/>
              </a:ext>
            </a:extLst>
          </p:cNvPr>
          <p:cNvSpPr txBox="1"/>
          <p:nvPr/>
        </p:nvSpPr>
        <p:spPr>
          <a:xfrm>
            <a:off x="9901951" y="4083952"/>
            <a:ext cx="1835733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cs typeface="Times New Roman" panose="02020603050405020304" pitchFamily="18" charset="0"/>
              </a:rPr>
              <a:t>机器人可以通过</a:t>
            </a:r>
            <a:r>
              <a:rPr lang="zh-CN" altLang="en-US" sz="1600" b="1" dirty="0">
                <a:cs typeface="Times New Roman" panose="02020603050405020304" pitchFamily="18" charset="0"/>
              </a:rPr>
              <a:t>捕捉特定物体的运动</a:t>
            </a:r>
            <a:r>
              <a:rPr lang="zh-CN" altLang="en-US" sz="1600" dirty="0">
                <a:cs typeface="Times New Roman" panose="02020603050405020304" pitchFamily="18" charset="0"/>
              </a:rPr>
              <a:t>来识别物体的用途或与其交互方式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35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开源项目检索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C312C38-D396-944A-8FBA-1A946570C9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1197" y="933514"/>
            <a:ext cx="117577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Deformable 3D Gaussians for High-Fidelity Monocular Dynamic Scene Reconstruction</a:t>
            </a:r>
            <a:endParaRPr lang="zh-CN" altLang="en-US" sz="2000" b="1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5446E69-8186-B30F-C2D0-FA9DB655F7DF}"/>
              </a:ext>
            </a:extLst>
          </p:cNvPr>
          <p:cNvSpPr txBox="1"/>
          <p:nvPr/>
        </p:nvSpPr>
        <p:spPr>
          <a:xfrm>
            <a:off x="569885" y="1228109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现存问题</a:t>
            </a:r>
          </a:p>
        </p:txBody>
      </p:sp>
      <p:sp>
        <p:nvSpPr>
          <p:cNvPr id="9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E69C6F56-A462-508B-687A-97EF6F448ABD}"/>
              </a:ext>
            </a:extLst>
          </p:cNvPr>
          <p:cNvSpPr txBox="1"/>
          <p:nvPr/>
        </p:nvSpPr>
        <p:spPr>
          <a:xfrm>
            <a:off x="569885" y="2346493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contributions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9053638-D959-2CD2-334D-CF4A27B65809}"/>
              </a:ext>
            </a:extLst>
          </p:cNvPr>
          <p:cNvSpPr txBox="1"/>
          <p:nvPr/>
        </p:nvSpPr>
        <p:spPr>
          <a:xfrm>
            <a:off x="775613" y="1616723"/>
            <a:ext cx="11939360" cy="787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隐式表示的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NeRF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在动态场景中难以兼顾高质量渲染和实时性能。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单目摄像头的动态三维重建通常依赖复杂的正则化和时间一致性，但在处理相机位姿不准确时，容易出现时间抖动。</a:t>
            </a:r>
          </a:p>
        </p:txBody>
      </p:sp>
      <p:sp>
        <p:nvSpPr>
          <p:cNvPr id="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F1EDE7CE-7588-E61C-2287-373DCB002199}"/>
              </a:ext>
            </a:extLst>
          </p:cNvPr>
          <p:cNvSpPr txBox="1"/>
          <p:nvPr/>
        </p:nvSpPr>
        <p:spPr>
          <a:xfrm>
            <a:off x="775612" y="2706597"/>
            <a:ext cx="10659201" cy="18955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可变形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高斯点云框架：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通过将动态场景分解为静态的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高斯点和随时间变化的变形场来实现高效的场景重建。能够同时实现实时渲染和高保真重建。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退火平滑训练机制（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Annealing Smoothing Training, AST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解决了因不准确的相机姿势估计导致的时间抖动问题。这一机制确保了时间插值任务中的平滑度，同时保持了场景中的动态细节。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差分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高斯光栅化管道：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该框架扩展了静态场景中的差分高斯渲染，首次引入到动态场景建模中。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8D39D5-C794-C418-6C2E-9BD93380B9D8}"/>
              </a:ext>
            </a:extLst>
          </p:cNvPr>
          <p:cNvSpPr txBox="1"/>
          <p:nvPr/>
        </p:nvSpPr>
        <p:spPr>
          <a:xfrm>
            <a:off x="10174898" y="1342363"/>
            <a:ext cx="1838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[CVPR-2024]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46D08F-78A1-C6C3-20F2-0849F60A6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7" y="4563618"/>
            <a:ext cx="7302366" cy="2080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52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开源项目检索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C312C38-D396-944A-8FBA-1A946570C9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1197" y="933514"/>
            <a:ext cx="117577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Deformable 3D Gaussians for High-Fidelity Monocular Dynamic Scene Reconstruction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5446E69-8186-B30F-C2D0-FA9DB655F7DF}"/>
              </a:ext>
            </a:extLst>
          </p:cNvPr>
          <p:cNvSpPr txBox="1"/>
          <p:nvPr/>
        </p:nvSpPr>
        <p:spPr>
          <a:xfrm>
            <a:off x="569885" y="1276234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实验结果</a:t>
            </a:r>
          </a:p>
        </p:txBody>
      </p:sp>
      <p:sp>
        <p:nvSpPr>
          <p:cNvPr id="9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E69C6F56-A462-508B-687A-97EF6F448ABD}"/>
              </a:ext>
            </a:extLst>
          </p:cNvPr>
          <p:cNvSpPr txBox="1"/>
          <p:nvPr/>
        </p:nvSpPr>
        <p:spPr>
          <a:xfrm>
            <a:off x="569885" y="5293049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局限性</a:t>
            </a:r>
          </a:p>
        </p:txBody>
      </p:sp>
      <p:sp>
        <p:nvSpPr>
          <p:cNvPr id="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F1EDE7CE-7588-E61C-2287-373DCB002199}"/>
              </a:ext>
            </a:extLst>
          </p:cNvPr>
          <p:cNvSpPr txBox="1"/>
          <p:nvPr/>
        </p:nvSpPr>
        <p:spPr>
          <a:xfrm>
            <a:off x="799724" y="5720766"/>
            <a:ext cx="6346672" cy="787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在视角覆盖较少的数据集上容易过拟合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对位姿估计的准确性依赖较高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0B6678-B2BA-22ED-87ED-766DEB13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0"/>
          <a:stretch/>
        </p:blipFill>
        <p:spPr>
          <a:xfrm>
            <a:off x="1404257" y="2227782"/>
            <a:ext cx="4597666" cy="16429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F56D7E-DAC4-FF81-626E-AE984B8B2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396" y="1587444"/>
            <a:ext cx="4004249" cy="37875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9D8829-61CD-AB2F-7986-DDDFA7516ADD}"/>
              </a:ext>
            </a:extLst>
          </p:cNvPr>
          <p:cNvSpPr txBox="1"/>
          <p:nvPr/>
        </p:nvSpPr>
        <p:spPr>
          <a:xfrm>
            <a:off x="7530794" y="5416242"/>
            <a:ext cx="323545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cs typeface="Times New Roman" panose="02020603050405020304" pitchFamily="18" charset="0"/>
              </a:rPr>
              <a:t>在单目合成数据集上和基线的定性比较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A45571-4383-C328-9BC1-C41C14B0854F}"/>
              </a:ext>
            </a:extLst>
          </p:cNvPr>
          <p:cNvSpPr txBox="1"/>
          <p:nvPr/>
        </p:nvSpPr>
        <p:spPr>
          <a:xfrm>
            <a:off x="2085364" y="3928045"/>
            <a:ext cx="323545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cs typeface="Times New Roman" panose="02020603050405020304" pitchFamily="18" charset="0"/>
              </a:rPr>
              <a:t>在单目合成数据集上和基线的定量比较</a:t>
            </a:r>
          </a:p>
        </p:txBody>
      </p:sp>
      <p:sp>
        <p:nvSpPr>
          <p:cNvPr id="14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B31BE8C2-14CF-6190-AB0D-E48DB42A484E}"/>
              </a:ext>
            </a:extLst>
          </p:cNvPr>
          <p:cNvSpPr txBox="1"/>
          <p:nvPr/>
        </p:nvSpPr>
        <p:spPr>
          <a:xfrm>
            <a:off x="799724" y="1734231"/>
            <a:ext cx="1782609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渲染质量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081EA23A-50CF-51FB-AF6E-1AF65AC965ED}"/>
              </a:ext>
            </a:extLst>
          </p:cNvPr>
          <p:cNvSpPr txBox="1"/>
          <p:nvPr/>
        </p:nvSpPr>
        <p:spPr>
          <a:xfrm>
            <a:off x="799724" y="4174510"/>
            <a:ext cx="1782609" cy="4181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渲染速度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AACFE8C4-9BED-0049-B3AC-F169C36615AD}"/>
              </a:ext>
            </a:extLst>
          </p:cNvPr>
          <p:cNvSpPr txBox="1"/>
          <p:nvPr/>
        </p:nvSpPr>
        <p:spPr>
          <a:xfrm>
            <a:off x="950076" y="4552675"/>
            <a:ext cx="5905291" cy="787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高斯数低于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250k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NVIDIA RTX 3090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上实现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30FPS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以上的实时渲染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774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2182"/>
            <a:ext cx="696785" cy="498022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开源项目检索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04257" y="820204"/>
            <a:ext cx="8648113" cy="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C312C38-D396-944A-8FBA-1A946570C9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1198" y="1010399"/>
            <a:ext cx="1097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Mip-Splatting: Alias-free 3D Gaussian Splatting[CVPR-2024]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5446E69-8186-B30F-C2D0-FA9DB655F7DF}"/>
              </a:ext>
            </a:extLst>
          </p:cNvPr>
          <p:cNvSpPr txBox="1"/>
          <p:nvPr/>
        </p:nvSpPr>
        <p:spPr>
          <a:xfrm>
            <a:off x="569885" y="1359734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解决问题</a:t>
            </a:r>
          </a:p>
        </p:txBody>
      </p:sp>
      <p:sp>
        <p:nvSpPr>
          <p:cNvPr id="9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E69C6F56-A462-508B-687A-97EF6F448ABD}"/>
              </a:ext>
            </a:extLst>
          </p:cNvPr>
          <p:cNvSpPr txBox="1"/>
          <p:nvPr/>
        </p:nvSpPr>
        <p:spPr>
          <a:xfrm>
            <a:off x="569885" y="4660578"/>
            <a:ext cx="4766750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contributions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D9053638-D959-2CD2-334D-CF4A27B65809}"/>
              </a:ext>
            </a:extLst>
          </p:cNvPr>
          <p:cNvSpPr txBox="1"/>
          <p:nvPr/>
        </p:nvSpPr>
        <p:spPr>
          <a:xfrm>
            <a:off x="1764792" y="2639746"/>
            <a:ext cx="3057457" cy="115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3DGS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在改变视角或采样率时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特别是放大或缩小视图时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容易出现混叠和高频伪影</a:t>
            </a:r>
          </a:p>
        </p:txBody>
      </p:sp>
      <p:sp>
        <p:nvSpPr>
          <p:cNvPr id="2" name="学校担任“中俄工科大学联盟”2016-2017年度轮值主席单位、中国-东盟工科大学联盟2016年度轮值主席">
            <a:extLst>
              <a:ext uri="{FF2B5EF4-FFF2-40B4-BE49-F238E27FC236}">
                <a16:creationId xmlns:a16="http://schemas.microsoft.com/office/drawing/2014/main" id="{F1EDE7CE-7588-E61C-2287-373DCB002199}"/>
              </a:ext>
            </a:extLst>
          </p:cNvPr>
          <p:cNvSpPr txBox="1"/>
          <p:nvPr/>
        </p:nvSpPr>
        <p:spPr>
          <a:xfrm>
            <a:off x="696785" y="5070632"/>
            <a:ext cx="7540698" cy="15261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 smoothing filter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一种新的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平滑滤波器，用于限制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高斯原素的最大频率，以适应训练图像所施加的采样约束。有助于在放大视图时消除高频伪影。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2D Mip filter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引入了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2D Mip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滤波器，模拟物理成像过程中的盒式滤波器，实现在不同尺度下的无混叠渲染。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CB6C5E-34E3-0A89-5C1C-876DA8BEF6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0" r="2799"/>
          <a:stretch/>
        </p:blipFill>
        <p:spPr>
          <a:xfrm>
            <a:off x="6015217" y="1721267"/>
            <a:ext cx="5552349" cy="22329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C0165E4-3FE6-6448-3C90-2FBE66479E77}"/>
              </a:ext>
            </a:extLst>
          </p:cNvPr>
          <p:cNvSpPr txBox="1"/>
          <p:nvPr/>
        </p:nvSpPr>
        <p:spPr>
          <a:xfrm>
            <a:off x="2251025" y="4204734"/>
            <a:ext cx="2084990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缺乏对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频率的约束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下箭头 1">
            <a:extLst>
              <a:ext uri="{FF2B5EF4-FFF2-40B4-BE49-F238E27FC236}">
                <a16:creationId xmlns:a16="http://schemas.microsoft.com/office/drawing/2014/main" id="{AD5AA649-8DE8-C320-C222-9DBB5AE57A0A}"/>
              </a:ext>
            </a:extLst>
          </p:cNvPr>
          <p:cNvSpPr/>
          <p:nvPr/>
        </p:nvSpPr>
        <p:spPr>
          <a:xfrm>
            <a:off x="3176346" y="3858052"/>
            <a:ext cx="234348" cy="418063"/>
          </a:xfrm>
          <a:prstGeom prst="downArrow">
            <a:avLst/>
          </a:prstGeom>
          <a:gradFill flip="none">
            <a:gsLst>
              <a:gs pos="0">
                <a:schemeClr val="accent1">
                  <a:lumMod val="40000"/>
                  <a:lumOff val="60000"/>
                </a:schemeClr>
              </a:gs>
              <a:gs pos="95000">
                <a:schemeClr val="accent1">
                  <a:lumMod val="75000"/>
                </a:schemeClr>
              </a:gs>
              <a:gs pos="58000">
                <a:srgbClr val="1045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F63A3F-3443-B72B-9B8F-764E6C232F5D}"/>
              </a:ext>
            </a:extLst>
          </p:cNvPr>
          <p:cNvSpPr txBox="1"/>
          <p:nvPr/>
        </p:nvSpPr>
        <p:spPr>
          <a:xfrm>
            <a:off x="3422736" y="3790612"/>
            <a:ext cx="593981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原因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81A25D-499C-C8AF-52BF-A31F433F8DFA}"/>
              </a:ext>
            </a:extLst>
          </p:cNvPr>
          <p:cNvSpPr txBox="1"/>
          <p:nvPr/>
        </p:nvSpPr>
        <p:spPr>
          <a:xfrm>
            <a:off x="2574179" y="1818642"/>
            <a:ext cx="1438682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渲染质量下降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0CF3E9-3898-BF32-4338-EF8090A786BB}"/>
              </a:ext>
            </a:extLst>
          </p:cNvPr>
          <p:cNvSpPr txBox="1"/>
          <p:nvPr/>
        </p:nvSpPr>
        <p:spPr>
          <a:xfrm>
            <a:off x="3422736" y="2218146"/>
            <a:ext cx="593981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下箭头 1">
            <a:extLst>
              <a:ext uri="{FF2B5EF4-FFF2-40B4-BE49-F238E27FC236}">
                <a16:creationId xmlns:a16="http://schemas.microsoft.com/office/drawing/2014/main" id="{93E3180A-2AD3-68A1-3C7C-F9BB8AE17F8C}"/>
              </a:ext>
            </a:extLst>
          </p:cNvPr>
          <p:cNvSpPr/>
          <p:nvPr/>
        </p:nvSpPr>
        <p:spPr>
          <a:xfrm flipV="1">
            <a:off x="3176346" y="2221683"/>
            <a:ext cx="234348" cy="418063"/>
          </a:xfrm>
          <a:prstGeom prst="downArrow">
            <a:avLst/>
          </a:prstGeom>
          <a:gradFill flip="none">
            <a:gsLst>
              <a:gs pos="0">
                <a:schemeClr val="accent1">
                  <a:lumMod val="40000"/>
                  <a:lumOff val="60000"/>
                </a:schemeClr>
              </a:gs>
              <a:gs pos="95000">
                <a:schemeClr val="accent1">
                  <a:lumMod val="75000"/>
                </a:schemeClr>
              </a:gs>
              <a:gs pos="58000">
                <a:srgbClr val="1045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23553D1-370D-B52E-9F56-8BA3A7DE6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11" y="4363862"/>
            <a:ext cx="2513659" cy="22329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207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f165205-f3e6-4caa-a63b-0a8204780436"/>
  <p:tag name="COMMONDATA" val="eyJoZGlkIjoiZTRiM2NlZDdiODI3OWM4ZGYzYmYxMmEwZGU2NmViYTIifQ=="/>
  <p:tag name="RESOURCE_RECORD_KEY" val="{&quot;13&quot;:[4663468,4705195,19972045],&quot;70&quot;:[3319352,3327950,3314336,3317054,3327011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1,4634995],&quot;70&quot;:[3312447]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1,4634995],&quot;70&quot;:[3312447]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1,4634995],&quot;70&quot;:[3312447]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1,4634995],&quot;70&quot;:[3312447]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1,4634995],&quot;70&quot;:[3312447]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1,4634995],&quot;70&quot;:[3312447]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1,4634995],&quot;70&quot;:[3312447]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1,4634995],&quot;70&quot;:[3312447]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1,4634995],&quot;70&quot;:[3312447]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1,4634995],&quot;70&quot;:[3312447]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94_Office 主题">
  <a:themeElements>
    <a:clrScheme name="扁平化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45C9"/>
      </a:accent1>
      <a:accent2>
        <a:srgbClr val="E74C3C"/>
      </a:accent2>
      <a:accent3>
        <a:srgbClr val="00B050"/>
      </a:accent3>
      <a:accent4>
        <a:srgbClr val="E67E22"/>
      </a:accent4>
      <a:accent5>
        <a:srgbClr val="9B59B6"/>
      </a:accent5>
      <a:accent6>
        <a:srgbClr val="1ABC9C"/>
      </a:accent6>
      <a:hlink>
        <a:srgbClr val="0563C1"/>
      </a:hlink>
      <a:folHlink>
        <a:srgbClr val="954F72"/>
      </a:folHlink>
    </a:clrScheme>
    <a:fontScheme name="1do5xrmi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Times New Roman"/>
        <a:font script="Hebr" typeface="Times New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10288</TotalTime>
  <Words>1989</Words>
  <Application>Microsoft Office PowerPoint</Application>
  <PresentationFormat>宽屏</PresentationFormat>
  <Paragraphs>223</Paragraphs>
  <Slides>15</Slides>
  <Notes>15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Calibri</vt:lpstr>
      <vt:lpstr>Times New Roman</vt:lpstr>
      <vt:lpstr>等线</vt:lpstr>
      <vt:lpstr>微软雅黑</vt:lpstr>
      <vt:lpstr>Wingdings</vt:lpstr>
      <vt:lpstr>Arial</vt:lpstr>
      <vt:lpstr>94_Office 主题</vt:lpstr>
      <vt:lpstr>PowerPoint 演示文稿</vt:lpstr>
      <vt:lpstr>PowerPoint 演示文稿</vt:lpstr>
      <vt:lpstr>最新工作调研</vt:lpstr>
      <vt:lpstr>最新工作调研</vt:lpstr>
      <vt:lpstr>开源项目检索</vt:lpstr>
      <vt:lpstr>开源项目检索</vt:lpstr>
      <vt:lpstr>开源项目检索</vt:lpstr>
      <vt:lpstr>开源项目检索</vt:lpstr>
      <vt:lpstr>开源项目检索</vt:lpstr>
      <vt:lpstr>开源项目检索</vt:lpstr>
      <vt:lpstr>开源项目检索</vt:lpstr>
      <vt:lpstr>开源项目检索</vt:lpstr>
      <vt:lpstr>开源项目检索</vt:lpstr>
      <vt:lpstr>开源项目检索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Wenjin Liu</dc:creator>
  <cp:lastModifiedBy>hw X</cp:lastModifiedBy>
  <cp:revision>3060</cp:revision>
  <dcterms:created xsi:type="dcterms:W3CDTF">2023-11-02T10:40:00Z</dcterms:created>
  <dcterms:modified xsi:type="dcterms:W3CDTF">2024-10-10T10:34:41Z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B2FE8A4EA40943F691B047E746737461_13</vt:lpwstr>
  </property>
  <property fmtid="{D5CDD505-2E9C-101B-9397-08002B2CF9AE}" pid="3" name="KSOProductBuildVer">
    <vt:lpwstr>2052-12.1.0.17857</vt:lpwstr>
  </property>
</Properties>
</file>